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256" r:id="rId5"/>
    <p:sldId id="257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34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>
      <p:cViewPr varScale="1">
        <p:scale>
          <a:sx n="112" d="100"/>
          <a:sy n="112" d="100"/>
        </p:scale>
        <p:origin x="148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39F54-A63A-4908-B299-D8BBF81386CE}" type="datetimeFigureOut">
              <a:rPr lang="zh-TW" altLang="en-US" smtClean="0"/>
              <a:t>2020/4/21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ED935-45A9-4E74-9DE5-89C7BEBD8DA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33046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6000"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609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8AC7A713-7007-4913-B2CB-7614D15284D3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746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aseline="0">
                <a:latin typeface="Consolas" panose="020B0609020204030204" pitchFamily="49" charset="0"/>
              </a:defRPr>
            </a:lvl1pPr>
            <a:lvl2pPr>
              <a:defRPr baseline="0">
                <a:latin typeface="Consolas" panose="020B0609020204030204" pitchFamily="49" charset="0"/>
              </a:defRPr>
            </a:lvl2pPr>
            <a:lvl3pPr>
              <a:defRPr baseline="0">
                <a:latin typeface="Consolas" panose="020B0609020204030204" pitchFamily="49" charset="0"/>
              </a:defRPr>
            </a:lvl3pPr>
            <a:lvl4pPr>
              <a:defRPr baseline="0">
                <a:latin typeface="Consolas" panose="020B0609020204030204" pitchFamily="49" charset="0"/>
              </a:defRPr>
            </a:lvl4pPr>
            <a:lvl5pPr>
              <a:defRPr baseline="0">
                <a:latin typeface="Consolas" panose="020B0609020204030204" pitchFamily="49" charset="0"/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</a:defRPr>
            </a:lvl1pPr>
          </a:lstStyle>
          <a:p>
            <a:fld id="{8AC7A713-7007-4913-B2CB-7614D15284D3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373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 baseline="0">
                <a:latin typeface="Consolas" panose="020B0609020204030204" pitchFamily="49" charset="0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 baseline="0">
                <a:latin typeface="Consolas" panose="020B0609020204030204" pitchFamily="49" charset="0"/>
              </a:defRPr>
            </a:lvl1pPr>
            <a:lvl2pPr>
              <a:defRPr baseline="0">
                <a:latin typeface="Consolas" panose="020B0609020204030204" pitchFamily="49" charset="0"/>
              </a:defRPr>
            </a:lvl2pPr>
            <a:lvl3pPr>
              <a:defRPr baseline="0">
                <a:latin typeface="Consolas" panose="020B0609020204030204" pitchFamily="49" charset="0"/>
              </a:defRPr>
            </a:lvl3pPr>
            <a:lvl4pPr>
              <a:defRPr baseline="0">
                <a:latin typeface="Consolas" panose="020B0609020204030204" pitchFamily="49" charset="0"/>
              </a:defRPr>
            </a:lvl4pPr>
            <a:lvl5pPr>
              <a:defRPr baseline="0">
                <a:latin typeface="Consolas" panose="020B0609020204030204" pitchFamily="49" charset="0"/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</a:defRPr>
            </a:lvl1pPr>
          </a:lstStyle>
          <a:p>
            <a:fld id="{8AC7A713-7007-4913-B2CB-7614D15284D3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173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  <a:ea typeface="標楷體" panose="03000509000000000000" pitchFamily="65" charset="-120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  <a:ea typeface="標楷體" panose="03000509000000000000" pitchFamily="65" charset="-120"/>
              </a:defRPr>
            </a:lvl1pPr>
            <a:lvl2pPr>
              <a:defRPr baseline="0">
                <a:latin typeface="Consolas" panose="020B0609020204030204" pitchFamily="49" charset="0"/>
                <a:ea typeface="標楷體" panose="03000509000000000000" pitchFamily="65" charset="-120"/>
              </a:defRPr>
            </a:lvl2pPr>
            <a:lvl3pPr>
              <a:defRPr baseline="0">
                <a:latin typeface="Consolas" panose="020B0609020204030204" pitchFamily="49" charset="0"/>
                <a:ea typeface="標楷體" panose="03000509000000000000" pitchFamily="65" charset="-120"/>
              </a:defRPr>
            </a:lvl3pPr>
            <a:lvl4pPr>
              <a:defRPr baseline="0">
                <a:latin typeface="Consolas" panose="020B0609020204030204" pitchFamily="49" charset="0"/>
                <a:ea typeface="標楷體" panose="03000509000000000000" pitchFamily="65" charset="-120"/>
              </a:defRPr>
            </a:lvl4pPr>
            <a:lvl5pPr>
              <a:defRPr baseline="0">
                <a:latin typeface="Consolas" panose="020B0609020204030204" pitchFamily="49" charset="0"/>
                <a:ea typeface="標楷體" panose="03000509000000000000" pitchFamily="65" charset="-120"/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  <a:ea typeface="標楷體" panose="03000509000000000000" pitchFamily="65" charset="-120"/>
              </a:defRPr>
            </a:lvl1pPr>
          </a:lstStyle>
          <a:p>
            <a:fld id="{8AC7A713-7007-4913-B2CB-7614D15284D3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  <a:ea typeface="標楷體" panose="03000509000000000000" pitchFamily="65" charset="-12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  <a:ea typeface="標楷體" panose="03000509000000000000" pitchFamily="65" charset="-12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047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cap="all" baseline="0">
                <a:latin typeface="Consolas" panose="020B0609020204030204" pitchFamily="49" charset="0"/>
                <a:ea typeface="標楷體" panose="03000509000000000000" pitchFamily="65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Consolas" panose="020B0609020204030204" pitchFamily="49" charset="0"/>
                <a:ea typeface="標楷體" panose="03000509000000000000" pitchFamily="65" charset="-12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  <a:ea typeface="標楷體" panose="03000509000000000000" pitchFamily="65" charset="-120"/>
              </a:defRPr>
            </a:lvl1pPr>
          </a:lstStyle>
          <a:p>
            <a:fld id="{8AC7A713-7007-4913-B2CB-7614D15284D3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  <a:ea typeface="標楷體" panose="03000509000000000000" pitchFamily="65" charset="-12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  <a:ea typeface="標楷體" panose="03000509000000000000" pitchFamily="65" charset="-12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950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  <a:ea typeface="標楷體" panose="03000509000000000000" pitchFamily="65" charset="-12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baseline="0">
                <a:latin typeface="Consolas" panose="020B0609020204030204" pitchFamily="49" charset="0"/>
                <a:ea typeface="標楷體" panose="03000509000000000000" pitchFamily="65" charset="-120"/>
              </a:defRPr>
            </a:lvl1pPr>
            <a:lvl2pPr>
              <a:defRPr sz="2400" baseline="0">
                <a:latin typeface="Consolas" panose="020B0609020204030204" pitchFamily="49" charset="0"/>
                <a:ea typeface="標楷體" panose="03000509000000000000" pitchFamily="65" charset="-120"/>
              </a:defRPr>
            </a:lvl2pPr>
            <a:lvl3pPr>
              <a:defRPr sz="2000" baseline="0">
                <a:latin typeface="Consolas" panose="020B0609020204030204" pitchFamily="49" charset="0"/>
                <a:ea typeface="標楷體" panose="03000509000000000000" pitchFamily="65" charset="-120"/>
              </a:defRPr>
            </a:lvl3pPr>
            <a:lvl4pPr>
              <a:defRPr sz="1800" baseline="0">
                <a:latin typeface="Consolas" panose="020B0609020204030204" pitchFamily="49" charset="0"/>
                <a:ea typeface="標楷體" panose="03000509000000000000" pitchFamily="65" charset="-120"/>
              </a:defRPr>
            </a:lvl4pPr>
            <a:lvl5pPr>
              <a:defRPr sz="1800" baseline="0">
                <a:latin typeface="Consolas" panose="020B0609020204030204" pitchFamily="49" charset="0"/>
                <a:ea typeface="標楷體" panose="03000509000000000000" pitchFamily="65" charset="-12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baseline="0">
                <a:latin typeface="Consolas" panose="020B0609020204030204" pitchFamily="49" charset="0"/>
                <a:ea typeface="標楷體" panose="03000509000000000000" pitchFamily="65" charset="-120"/>
              </a:defRPr>
            </a:lvl1pPr>
            <a:lvl2pPr>
              <a:defRPr sz="2400" baseline="0">
                <a:latin typeface="Consolas" panose="020B0609020204030204" pitchFamily="49" charset="0"/>
                <a:ea typeface="標楷體" panose="03000509000000000000" pitchFamily="65" charset="-120"/>
              </a:defRPr>
            </a:lvl2pPr>
            <a:lvl3pPr>
              <a:defRPr sz="2000" baseline="0">
                <a:latin typeface="Consolas" panose="020B0609020204030204" pitchFamily="49" charset="0"/>
                <a:ea typeface="標楷體" panose="03000509000000000000" pitchFamily="65" charset="-120"/>
              </a:defRPr>
            </a:lvl3pPr>
            <a:lvl4pPr>
              <a:defRPr sz="1800" baseline="0">
                <a:latin typeface="Consolas" panose="020B0609020204030204" pitchFamily="49" charset="0"/>
                <a:ea typeface="標楷體" panose="03000509000000000000" pitchFamily="65" charset="-120"/>
              </a:defRPr>
            </a:lvl4pPr>
            <a:lvl5pPr>
              <a:defRPr sz="1800" baseline="0">
                <a:latin typeface="Consolas" panose="020B0609020204030204" pitchFamily="49" charset="0"/>
                <a:ea typeface="標楷體" panose="03000509000000000000" pitchFamily="65" charset="-12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  <a:ea typeface="標楷體" panose="03000509000000000000" pitchFamily="65" charset="-120"/>
              </a:defRPr>
            </a:lvl1pPr>
          </a:lstStyle>
          <a:p>
            <a:fld id="{8AC7A713-7007-4913-B2CB-7614D15284D3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  <a:ea typeface="標楷體" panose="03000509000000000000" pitchFamily="65" charset="-12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  <a:ea typeface="標楷體" panose="03000509000000000000" pitchFamily="65" charset="-12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528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nsolas" panose="020B0609020204030204" pitchFamily="49" charset="0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Consolas" panose="020B06090202040302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Consolas" panose="020B0609020204030204" pitchFamily="49" charset="0"/>
              </a:defRPr>
            </a:lvl1pPr>
            <a:lvl2pPr>
              <a:defRPr sz="2000">
                <a:latin typeface="Consolas" panose="020B0609020204030204" pitchFamily="49" charset="0"/>
              </a:defRPr>
            </a:lvl2pPr>
            <a:lvl3pPr>
              <a:defRPr sz="1800">
                <a:latin typeface="Consolas" panose="020B0609020204030204" pitchFamily="49" charset="0"/>
              </a:defRPr>
            </a:lvl3pPr>
            <a:lvl4pPr>
              <a:defRPr sz="1600">
                <a:latin typeface="Consolas" panose="020B0609020204030204" pitchFamily="49" charset="0"/>
              </a:defRPr>
            </a:lvl4pPr>
            <a:lvl5pPr>
              <a:defRPr sz="1600">
                <a:latin typeface="Consolas" panose="020B0609020204030204" pitchFamily="49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Consolas" panose="020B06090202040302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Consolas" panose="020B0609020204030204" pitchFamily="49" charset="0"/>
              </a:defRPr>
            </a:lvl1pPr>
            <a:lvl2pPr>
              <a:defRPr sz="2000">
                <a:latin typeface="Consolas" panose="020B0609020204030204" pitchFamily="49" charset="0"/>
              </a:defRPr>
            </a:lvl2pPr>
            <a:lvl3pPr>
              <a:defRPr sz="1800">
                <a:latin typeface="Consolas" panose="020B0609020204030204" pitchFamily="49" charset="0"/>
              </a:defRPr>
            </a:lvl3pPr>
            <a:lvl4pPr>
              <a:defRPr sz="1600">
                <a:latin typeface="Consolas" panose="020B0609020204030204" pitchFamily="49" charset="0"/>
              </a:defRPr>
            </a:lvl4pPr>
            <a:lvl5pPr>
              <a:defRPr sz="1600">
                <a:latin typeface="Consolas" panose="020B0609020204030204" pitchFamily="49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onsolas" panose="020B0609020204030204" pitchFamily="49" charset="0"/>
              </a:defRPr>
            </a:lvl1pPr>
          </a:lstStyle>
          <a:p>
            <a:fld id="{8AC7A713-7007-4913-B2CB-7614D15284D3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onsolas" panose="020B0609020204030204" pitchFamily="49" charset="0"/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onsolas" panose="020B0609020204030204" pitchFamily="49" charset="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977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800" baseline="0">
                <a:latin typeface="Consolas" panose="020B0609020204030204" pitchFamily="49" charset="0"/>
              </a:defRPr>
            </a:lvl1pPr>
          </a:lstStyle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</a:defRPr>
            </a:lvl1pPr>
          </a:lstStyle>
          <a:p>
            <a:fld id="{8AC7A713-7007-4913-B2CB-7614D15284D3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590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</a:defRPr>
            </a:lvl1pPr>
          </a:lstStyle>
          <a:p>
            <a:fld id="{8AC7A713-7007-4913-B2CB-7614D15284D3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780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baseline="0">
                <a:latin typeface="Consolas" panose="020B0609020204030204" pitchFamily="49" charset="0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baseline="0">
                <a:latin typeface="Consolas" panose="020B0609020204030204" pitchFamily="49" charset="0"/>
              </a:defRPr>
            </a:lvl1pPr>
            <a:lvl2pPr>
              <a:defRPr sz="2800" baseline="0">
                <a:latin typeface="Consolas" panose="020B0609020204030204" pitchFamily="49" charset="0"/>
              </a:defRPr>
            </a:lvl2pPr>
            <a:lvl3pPr>
              <a:defRPr sz="2400" baseline="0">
                <a:latin typeface="Consolas" panose="020B0609020204030204" pitchFamily="49" charset="0"/>
              </a:defRPr>
            </a:lvl3pPr>
            <a:lvl4pPr>
              <a:defRPr sz="2000" baseline="0">
                <a:latin typeface="Consolas" panose="020B0609020204030204" pitchFamily="49" charset="0"/>
              </a:defRPr>
            </a:lvl4pPr>
            <a:lvl5pPr>
              <a:defRPr sz="2000" baseline="0">
                <a:latin typeface="Consolas" panose="020B0609020204030204" pitchFamily="49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baseline="0">
                <a:latin typeface="Consolas" panose="020B0609020204030204" pitchFamily="49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</a:defRPr>
            </a:lvl1pPr>
          </a:lstStyle>
          <a:p>
            <a:fld id="{8AC7A713-7007-4913-B2CB-7614D15284D3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258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baseline="0">
                <a:latin typeface="Consolas" panose="020B0609020204030204" pitchFamily="49" charset="0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baseline="0">
                <a:latin typeface="Consolas" panose="020B0609020204030204" pitchFamily="49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baseline="0">
                <a:latin typeface="Consolas" panose="020B0609020204030204" pitchFamily="49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</a:defRPr>
            </a:lvl1pPr>
          </a:lstStyle>
          <a:p>
            <a:fld id="{8AC7A713-7007-4913-B2CB-7614D15284D3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latin typeface="Consolas" panose="020B0609020204030204" pitchFamily="49" charset="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4154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6482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8AC7A713-7007-4913-B2CB-7614D15284D3}" type="datetimeFigureOut">
              <a:rPr lang="en-US" smtClean="0"/>
              <a:pPr/>
              <a:t>4/21/2020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標楷體" panose="03000509000000000000" pitchFamily="65" charset="-120"/>
                <a:ea typeface="標楷體" panose="03000509000000000000" pitchFamily="65" charset="-120"/>
              </a:defRPr>
            </a:lvl1pPr>
          </a:lstStyle>
          <a:p>
            <a:fld id="{7BEB5BB6-300C-4D5B-9AC3-521233952C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077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b="0" kern="1200">
          <a:ln w="19050">
            <a:solidFill>
              <a:schemeClr val="bg1"/>
            </a:solidFill>
          </a:ln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effectLst/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effectLst/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effectLst/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effectLst/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effectLst/>
          <a:latin typeface="標楷體" panose="03000509000000000000" pitchFamily="65" charset="-120"/>
          <a:ea typeface="標楷體" panose="03000509000000000000" pitchFamily="65" charset="-120"/>
          <a:cs typeface="Microsoft New Tai Lue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/>
              <a:t>函式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/>
              <a:t>陳富國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95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從函式中回傳值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dirty="0" err="1"/>
              <a:t>var</a:t>
            </a:r>
            <a:r>
              <a:rPr lang="en-US" altLang="zh-TW" dirty="0"/>
              <a:t> double = function (number) {</a:t>
            </a:r>
          </a:p>
          <a:p>
            <a:pPr marL="0" indent="0">
              <a:buNone/>
            </a:pPr>
            <a:r>
              <a:rPr lang="en-US" altLang="zh-TW" dirty="0"/>
              <a:t> </a:t>
            </a:r>
            <a:r>
              <a:rPr lang="en-US" altLang="zh-TW" dirty="0" smtClean="0"/>
              <a:t> return </a:t>
            </a:r>
            <a:r>
              <a:rPr lang="en-US" altLang="zh-TW" dirty="0"/>
              <a:t>number * 2;</a:t>
            </a:r>
          </a:p>
          <a:p>
            <a:pPr marL="0" indent="0">
              <a:buNone/>
            </a:pPr>
            <a:r>
              <a:rPr lang="en-US" altLang="zh-TW" dirty="0" smtClean="0"/>
              <a:t>};</a:t>
            </a:r>
          </a:p>
          <a:p>
            <a:pPr marL="0" indent="0">
              <a:buNone/>
            </a:pPr>
            <a:r>
              <a:rPr lang="zh-TW" altLang="en-US" dirty="0" smtClean="0"/>
              <a:t>呼叫 </a:t>
            </a:r>
            <a:r>
              <a:rPr lang="en-US" altLang="zh-TW" dirty="0"/>
              <a:t>double(3</a:t>
            </a:r>
            <a:r>
              <a:rPr lang="en-US" altLang="zh-TW" dirty="0" smtClean="0"/>
              <a:t>);</a:t>
            </a:r>
          </a:p>
          <a:p>
            <a:pPr marL="0" indent="0">
              <a:buNone/>
            </a:pPr>
            <a:r>
              <a:rPr lang="zh-TW" altLang="en-US" dirty="0" smtClean="0"/>
              <a:t>得到結果 </a:t>
            </a:r>
            <a:r>
              <a:rPr lang="en-US" altLang="zh-TW" dirty="0" smtClean="0"/>
              <a:t>6</a:t>
            </a:r>
          </a:p>
          <a:p>
            <a:pPr marL="0" indent="0">
              <a:buNone/>
            </a:pPr>
            <a:r>
              <a:rPr lang="en-US" altLang="zh-TW" dirty="0"/>
              <a:t>double(5) + double(6</a:t>
            </a:r>
            <a:r>
              <a:rPr lang="en-US" altLang="zh-TW" dirty="0" smtClean="0"/>
              <a:t>);</a:t>
            </a:r>
          </a:p>
          <a:p>
            <a:pPr marL="0" indent="0">
              <a:buNone/>
            </a:pPr>
            <a:r>
              <a:rPr lang="zh-TW" altLang="en-US" dirty="0" smtClean="0"/>
              <a:t>得到結果 </a:t>
            </a:r>
            <a:r>
              <a:rPr lang="en-US" altLang="zh-TW" dirty="0" smtClean="0"/>
              <a:t>22</a:t>
            </a:r>
          </a:p>
          <a:p>
            <a:pPr marL="0" indent="0">
              <a:buNone/>
            </a:pPr>
            <a:r>
              <a:rPr lang="en-US" altLang="zh-TW" dirty="0"/>
              <a:t>double(double(3</a:t>
            </a:r>
            <a:r>
              <a:rPr lang="en-US" altLang="zh-TW" dirty="0" smtClean="0"/>
              <a:t>));</a:t>
            </a:r>
          </a:p>
          <a:p>
            <a:pPr marL="0" indent="0">
              <a:buNone/>
            </a:pPr>
            <a:r>
              <a:rPr lang="zh-TW" altLang="en-US" dirty="0" smtClean="0"/>
              <a:t>得到結果</a:t>
            </a:r>
            <a:endParaRPr lang="en-US" altLang="zh-TW" dirty="0" smtClean="0"/>
          </a:p>
          <a:p>
            <a:pPr marL="0" indent="0">
              <a:buNone/>
            </a:pPr>
            <a:r>
              <a:rPr lang="en-US" altLang="zh-TW" dirty="0" smtClean="0"/>
              <a:t>12</a:t>
            </a:r>
          </a:p>
          <a:p>
            <a:pPr marL="0" indent="0">
              <a:buNone/>
            </a:pPr>
            <a:endParaRPr lang="en-US" altLang="zh-TW" dirty="0"/>
          </a:p>
          <a:p>
            <a:pPr marL="0" indent="0">
              <a:buNone/>
            </a:pPr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4088" y="3429000"/>
            <a:ext cx="3686717" cy="3339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273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800" dirty="0" smtClean="0"/>
              <a:t>取得</a:t>
            </a:r>
            <a:r>
              <a:rPr lang="en-US" altLang="zh-TW" sz="4800" dirty="0" smtClean="0"/>
              <a:t>[0, n-1]</a:t>
            </a:r>
            <a:r>
              <a:rPr lang="zh-TW" altLang="en-US" sz="4800" dirty="0" smtClean="0"/>
              <a:t>間的一個亂數</a:t>
            </a:r>
            <a:endParaRPr lang="zh-TW" altLang="en-US" sz="48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err="1"/>
              <a:t>Math.floor</a:t>
            </a:r>
            <a:r>
              <a:rPr lang="en-US" altLang="zh-TW" dirty="0"/>
              <a:t>(</a:t>
            </a:r>
            <a:r>
              <a:rPr lang="en-US" altLang="zh-TW" dirty="0" err="1"/>
              <a:t>Math.random</a:t>
            </a:r>
            <a:r>
              <a:rPr lang="en-US" altLang="zh-TW" dirty="0"/>
              <a:t>() </a:t>
            </a:r>
            <a:r>
              <a:rPr lang="en-US" altLang="zh-TW" dirty="0" smtClean="0"/>
              <a:t>* n)</a:t>
            </a:r>
          </a:p>
          <a:p>
            <a:pPr lvl="1"/>
            <a:r>
              <a:rPr lang="en-US" altLang="zh-TW" dirty="0" err="1"/>
              <a:t>Math.floor</a:t>
            </a:r>
            <a:r>
              <a:rPr lang="en-US" altLang="zh-TW" dirty="0" smtClean="0"/>
              <a:t>(), </a:t>
            </a:r>
            <a:r>
              <a:rPr lang="zh-TW" altLang="en-US" dirty="0" smtClean="0"/>
              <a:t>取</a:t>
            </a:r>
            <a:r>
              <a:rPr lang="zh-TW" altLang="en-US" dirty="0"/>
              <a:t>小於這個數的最大</a:t>
            </a:r>
            <a:r>
              <a:rPr lang="zh-TW" altLang="en-US" dirty="0" smtClean="0"/>
              <a:t>整數</a:t>
            </a:r>
            <a:endParaRPr lang="en-US" altLang="zh-TW" dirty="0" smtClean="0"/>
          </a:p>
          <a:p>
            <a:pPr lvl="2"/>
            <a:r>
              <a:rPr lang="en-US" altLang="zh-TW" dirty="0" err="1"/>
              <a:t>Math.floor</a:t>
            </a:r>
            <a:r>
              <a:rPr lang="en-US" altLang="zh-TW" dirty="0"/>
              <a:t>(3.14) // 3</a:t>
            </a:r>
          </a:p>
          <a:p>
            <a:pPr lvl="2"/>
            <a:r>
              <a:rPr lang="en-US" altLang="zh-TW" dirty="0" err="1"/>
              <a:t>Math.floor</a:t>
            </a:r>
            <a:r>
              <a:rPr lang="en-US" altLang="zh-TW" dirty="0"/>
              <a:t>(5.4) // 5</a:t>
            </a:r>
          </a:p>
          <a:p>
            <a:pPr lvl="2"/>
            <a:r>
              <a:rPr lang="en-US" altLang="zh-TW" dirty="0" err="1"/>
              <a:t>Math.floor</a:t>
            </a:r>
            <a:r>
              <a:rPr lang="en-US" altLang="zh-TW" dirty="0"/>
              <a:t>(-5.4) // -6</a:t>
            </a:r>
          </a:p>
          <a:p>
            <a:pPr lvl="2"/>
            <a:r>
              <a:rPr lang="en-US" altLang="zh-TW" dirty="0" err="1"/>
              <a:t>Math.floor</a:t>
            </a:r>
            <a:r>
              <a:rPr lang="en-US" altLang="zh-TW" dirty="0"/>
              <a:t>("-5.5") // -6</a:t>
            </a:r>
            <a:endParaRPr lang="zh-TW" altLang="en-US" dirty="0"/>
          </a:p>
          <a:p>
            <a:pPr lvl="1"/>
            <a:r>
              <a:rPr lang="en-US" altLang="zh-TW" dirty="0" err="1"/>
              <a:t>Math.random</a:t>
            </a:r>
            <a:r>
              <a:rPr lang="en-US" altLang="zh-TW" dirty="0" smtClean="0"/>
              <a:t>(), </a:t>
            </a:r>
            <a:r>
              <a:rPr lang="zh-TW" altLang="en-US" dirty="0" smtClean="0"/>
              <a:t>取得</a:t>
            </a:r>
            <a:r>
              <a:rPr lang="en-US" altLang="zh-TW" dirty="0" smtClean="0"/>
              <a:t>0~0.9</a:t>
            </a:r>
            <a:r>
              <a:rPr lang="zh-TW" altLang="en-US" dirty="0" smtClean="0"/>
              <a:t>間的隨機數</a:t>
            </a:r>
            <a:r>
              <a:rPr lang="zh-TW" altLang="en-US" dirty="0"/>
              <a:t/>
            </a:r>
            <a:br>
              <a:rPr lang="zh-TW" altLang="en-US" dirty="0"/>
            </a:b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3187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使用函式來簡化程式碼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zh-TW" altLang="en-US" dirty="0" smtClean="0"/>
              <a:t>有一字組陣列如下：</a:t>
            </a:r>
            <a:endParaRPr lang="en-US" altLang="zh-TW" dirty="0" smtClean="0"/>
          </a:p>
          <a:p>
            <a:pPr marL="457200" lvl="1" indent="0">
              <a:buNone/>
            </a:pPr>
            <a:r>
              <a:rPr lang="en-US" altLang="zh-TW" dirty="0" err="1"/>
              <a:t>var</a:t>
            </a:r>
            <a:r>
              <a:rPr lang="en-US" altLang="zh-TW" dirty="0"/>
              <a:t> </a:t>
            </a:r>
            <a:r>
              <a:rPr lang="en-US" altLang="zh-TW" dirty="0" err="1"/>
              <a:t>randomWords</a:t>
            </a:r>
            <a:r>
              <a:rPr lang="en-US" altLang="zh-TW" dirty="0"/>
              <a:t> = ["Planet", "Worm", "Flower", "Computer</a:t>
            </a:r>
            <a:r>
              <a:rPr lang="en-US" altLang="zh-TW" dirty="0" smtClean="0"/>
              <a:t>"];</a:t>
            </a:r>
          </a:p>
          <a:p>
            <a:r>
              <a:rPr lang="zh-TW" altLang="en-US" dirty="0" smtClean="0"/>
              <a:t>透過以下敘述隨機取出陣列中的字組</a:t>
            </a:r>
            <a:endParaRPr lang="en-US" altLang="zh-TW" dirty="0" smtClean="0"/>
          </a:p>
          <a:p>
            <a:pPr marL="457200" lvl="1" indent="0">
              <a:buNone/>
            </a:pPr>
            <a:r>
              <a:rPr lang="en-US" altLang="zh-TW" dirty="0" err="1"/>
              <a:t>randomWords</a:t>
            </a:r>
            <a:r>
              <a:rPr lang="en-US" altLang="zh-TW" dirty="0"/>
              <a:t>[</a:t>
            </a:r>
            <a:r>
              <a:rPr lang="en-US" altLang="zh-TW" dirty="0" err="1"/>
              <a:t>Math.floor</a:t>
            </a:r>
            <a:r>
              <a:rPr lang="en-US" altLang="zh-TW" dirty="0"/>
              <a:t>(</a:t>
            </a:r>
            <a:r>
              <a:rPr lang="en-US" altLang="zh-TW" dirty="0" err="1"/>
              <a:t>Math.random</a:t>
            </a:r>
            <a:r>
              <a:rPr lang="en-US" altLang="zh-TW" dirty="0"/>
              <a:t>() * </a:t>
            </a:r>
            <a:r>
              <a:rPr lang="en-US" altLang="zh-TW" dirty="0" err="1"/>
              <a:t>randomWords.length</a:t>
            </a:r>
            <a:r>
              <a:rPr lang="en-US" altLang="zh-TW" dirty="0" smtClean="0"/>
              <a:t>)];</a:t>
            </a:r>
          </a:p>
          <a:p>
            <a:r>
              <a:rPr lang="zh-TW" altLang="en-US" dirty="0" smtClean="0"/>
              <a:t>我們寫一個函式來簡化取隨機字組：</a:t>
            </a:r>
            <a:endParaRPr lang="en-US" altLang="zh-TW" dirty="0" smtClean="0"/>
          </a:p>
          <a:p>
            <a:pPr marL="400050" lvl="1" indent="0">
              <a:buNone/>
            </a:pPr>
            <a:r>
              <a:rPr lang="en-US" altLang="zh-TW" sz="2200" dirty="0" err="1"/>
              <a:t>var</a:t>
            </a:r>
            <a:r>
              <a:rPr lang="en-US" altLang="zh-TW" sz="2200" dirty="0"/>
              <a:t> </a:t>
            </a:r>
            <a:r>
              <a:rPr lang="en-US" altLang="zh-TW" sz="2200" dirty="0" err="1"/>
              <a:t>pickRandomWord</a:t>
            </a:r>
            <a:r>
              <a:rPr lang="en-US" altLang="zh-TW" sz="2200" dirty="0"/>
              <a:t> = function (words) {</a:t>
            </a:r>
          </a:p>
          <a:p>
            <a:pPr marL="400050" lvl="1" indent="0">
              <a:buNone/>
            </a:pPr>
            <a:r>
              <a:rPr lang="en-US" altLang="zh-TW" sz="2200" dirty="0" smtClean="0"/>
              <a:t>  return </a:t>
            </a:r>
            <a:r>
              <a:rPr lang="en-US" altLang="zh-TW" sz="2200" dirty="0"/>
              <a:t>words[</a:t>
            </a:r>
            <a:r>
              <a:rPr lang="en-US" altLang="zh-TW" sz="2200" dirty="0" err="1"/>
              <a:t>Math.floor</a:t>
            </a:r>
            <a:r>
              <a:rPr lang="en-US" altLang="zh-TW" sz="2200" dirty="0"/>
              <a:t>(</a:t>
            </a:r>
            <a:r>
              <a:rPr lang="en-US" altLang="zh-TW" sz="2200" dirty="0" err="1"/>
              <a:t>Math.random</a:t>
            </a:r>
            <a:r>
              <a:rPr lang="en-US" altLang="zh-TW" sz="2200" dirty="0"/>
              <a:t>() * </a:t>
            </a:r>
            <a:r>
              <a:rPr lang="en-US" altLang="zh-TW" sz="2200" dirty="0" err="1"/>
              <a:t>words.length</a:t>
            </a:r>
            <a:r>
              <a:rPr lang="en-US" altLang="zh-TW" sz="2200" dirty="0"/>
              <a:t>)];</a:t>
            </a:r>
          </a:p>
          <a:p>
            <a:pPr marL="400050" lvl="1" indent="0">
              <a:buNone/>
            </a:pPr>
            <a:r>
              <a:rPr lang="en-US" altLang="zh-TW" sz="2200" dirty="0" smtClean="0"/>
              <a:t>};</a:t>
            </a:r>
            <a:endParaRPr lang="en-US" altLang="zh-TW" dirty="0" smtClean="0"/>
          </a:p>
          <a:p>
            <a:r>
              <a:rPr lang="zh-TW" altLang="en-US" sz="2600" dirty="0" smtClean="0"/>
              <a:t>之後透過這個函式來取得隨機字組：</a:t>
            </a:r>
            <a:endParaRPr lang="en-US" altLang="zh-TW" sz="2600" dirty="0" smtClean="0"/>
          </a:p>
          <a:p>
            <a:pPr lvl="1"/>
            <a:r>
              <a:rPr lang="en-US" altLang="zh-TW" dirty="0" err="1"/>
              <a:t>pickRandomWord</a:t>
            </a:r>
            <a:r>
              <a:rPr lang="en-US" altLang="zh-TW" dirty="0"/>
              <a:t>(</a:t>
            </a:r>
            <a:r>
              <a:rPr lang="en-US" altLang="zh-TW" dirty="0" err="1"/>
              <a:t>randomWords</a:t>
            </a:r>
            <a:r>
              <a:rPr lang="en-US" altLang="zh-TW" dirty="0"/>
              <a:t>);</a:t>
            </a:r>
            <a:endParaRPr lang="en-US" altLang="zh-TW" sz="2200" dirty="0" smtClean="0"/>
          </a:p>
        </p:txBody>
      </p:sp>
    </p:spTree>
    <p:extLst>
      <p:ext uri="{BB962C8B-B14F-4D97-AF65-F5344CB8AC3E}">
        <p14:creationId xmlns:p14="http://schemas.microsoft.com/office/powerpoint/2010/main" val="361717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內容版面配置區 4"/>
          <p:cNvSpPr>
            <a:spLocks noGrp="1"/>
          </p:cNvSpPr>
          <p:nvPr>
            <p:ph sz="half" idx="1"/>
          </p:nvPr>
        </p:nvSpPr>
        <p:spPr>
          <a:xfrm>
            <a:off x="616204" y="404664"/>
            <a:ext cx="8276276" cy="291318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altLang="zh-TW" sz="1200" dirty="0" err="1">
                <a:latin typeface="Consolas" panose="020B0609020204030204" pitchFamily="49" charset="0"/>
              </a:rPr>
              <a:t>var</a:t>
            </a:r>
            <a:r>
              <a:rPr lang="en-US" altLang="zh-TW" sz="1200" dirty="0">
                <a:latin typeface="Consolas" panose="020B0609020204030204" pitchFamily="49" charset="0"/>
              </a:rPr>
              <a:t> </a:t>
            </a:r>
            <a:r>
              <a:rPr lang="en-US" altLang="zh-TW" sz="1200" dirty="0" err="1">
                <a:latin typeface="Consolas" panose="020B0609020204030204" pitchFamily="49" charset="0"/>
              </a:rPr>
              <a:t>randomBodyParts</a:t>
            </a:r>
            <a:r>
              <a:rPr lang="en-US" altLang="zh-TW" sz="1200" dirty="0">
                <a:latin typeface="Consolas" panose="020B0609020204030204" pitchFamily="49" charset="0"/>
              </a:rPr>
              <a:t> = ["Face", "Nose", "Hair"];</a:t>
            </a:r>
          </a:p>
          <a:p>
            <a:pPr marL="0" indent="0">
              <a:buNone/>
            </a:pPr>
            <a:r>
              <a:rPr lang="en-US" altLang="zh-TW" sz="1200" dirty="0" err="1">
                <a:latin typeface="Consolas" panose="020B0609020204030204" pitchFamily="49" charset="0"/>
              </a:rPr>
              <a:t>var</a:t>
            </a:r>
            <a:r>
              <a:rPr lang="en-US" altLang="zh-TW" sz="1200" dirty="0">
                <a:latin typeface="Consolas" panose="020B0609020204030204" pitchFamily="49" charset="0"/>
              </a:rPr>
              <a:t> </a:t>
            </a:r>
            <a:r>
              <a:rPr lang="en-US" altLang="zh-TW" sz="1200" dirty="0" err="1">
                <a:latin typeface="Consolas" panose="020B0609020204030204" pitchFamily="49" charset="0"/>
              </a:rPr>
              <a:t>randomAdjectives</a:t>
            </a:r>
            <a:r>
              <a:rPr lang="en-US" altLang="zh-TW" sz="1200" dirty="0">
                <a:latin typeface="Consolas" panose="020B0609020204030204" pitchFamily="49" charset="0"/>
              </a:rPr>
              <a:t> = ["Smelly", "Boring", "Stupid"];</a:t>
            </a:r>
          </a:p>
          <a:p>
            <a:pPr marL="0" indent="0">
              <a:buNone/>
            </a:pPr>
            <a:r>
              <a:rPr lang="en-US" altLang="zh-TW" sz="1200" dirty="0" err="1">
                <a:latin typeface="Consolas" panose="020B0609020204030204" pitchFamily="49" charset="0"/>
              </a:rPr>
              <a:t>var</a:t>
            </a:r>
            <a:r>
              <a:rPr lang="en-US" altLang="zh-TW" sz="1200" dirty="0">
                <a:latin typeface="Consolas" panose="020B0609020204030204" pitchFamily="49" charset="0"/>
              </a:rPr>
              <a:t> </a:t>
            </a:r>
            <a:r>
              <a:rPr lang="en-US" altLang="zh-TW" sz="1200" dirty="0" err="1">
                <a:latin typeface="Consolas" panose="020B0609020204030204" pitchFamily="49" charset="0"/>
              </a:rPr>
              <a:t>randomWords</a:t>
            </a:r>
            <a:r>
              <a:rPr lang="en-US" altLang="zh-TW" sz="1200" dirty="0">
                <a:latin typeface="Consolas" panose="020B0609020204030204" pitchFamily="49" charset="0"/>
              </a:rPr>
              <a:t> = ["Fly", "Marmot", "Stick", "Monkey", "Rat"];</a:t>
            </a: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</a:rPr>
              <a:t>// Pick a random body part from the </a:t>
            </a:r>
            <a:r>
              <a:rPr lang="en-US" altLang="zh-TW" sz="1200" dirty="0" err="1">
                <a:latin typeface="Consolas" panose="020B0609020204030204" pitchFamily="49" charset="0"/>
              </a:rPr>
              <a:t>randomBodyParts</a:t>
            </a:r>
            <a:r>
              <a:rPr lang="en-US" altLang="zh-TW" sz="1200" dirty="0">
                <a:latin typeface="Consolas" panose="020B0609020204030204" pitchFamily="49" charset="0"/>
              </a:rPr>
              <a:t> array:</a:t>
            </a:r>
          </a:p>
          <a:p>
            <a:pPr marL="0" indent="0">
              <a:buNone/>
            </a:pPr>
            <a:r>
              <a:rPr lang="en-US" altLang="zh-TW" sz="1200" dirty="0" err="1">
                <a:latin typeface="Consolas" panose="020B0609020204030204" pitchFamily="49" charset="0"/>
              </a:rPr>
              <a:t>var</a:t>
            </a:r>
            <a:r>
              <a:rPr lang="en-US" altLang="zh-TW" sz="1200" dirty="0">
                <a:latin typeface="Consolas" panose="020B0609020204030204" pitchFamily="49" charset="0"/>
              </a:rPr>
              <a:t> </a:t>
            </a:r>
            <a:r>
              <a:rPr lang="en-US" altLang="zh-TW" sz="1200" dirty="0" err="1">
                <a:latin typeface="Consolas" panose="020B0609020204030204" pitchFamily="49" charset="0"/>
              </a:rPr>
              <a:t>randomBodyPart</a:t>
            </a:r>
            <a:r>
              <a:rPr lang="en-US" altLang="zh-TW" sz="1200" dirty="0">
                <a:latin typeface="Consolas" panose="020B0609020204030204" pitchFamily="49" charset="0"/>
              </a:rPr>
              <a:t> = </a:t>
            </a:r>
            <a:r>
              <a:rPr lang="en-US" altLang="zh-TW" sz="1200" dirty="0" err="1">
                <a:latin typeface="Consolas" panose="020B0609020204030204" pitchFamily="49" charset="0"/>
              </a:rPr>
              <a:t>randomBodyParts</a:t>
            </a:r>
            <a:r>
              <a:rPr lang="en-US" altLang="zh-TW" sz="1200" dirty="0">
                <a:latin typeface="Consolas" panose="020B0609020204030204" pitchFamily="49" charset="0"/>
              </a:rPr>
              <a:t>[</a:t>
            </a:r>
            <a:r>
              <a:rPr lang="en-US" altLang="zh-TW" sz="1200" dirty="0" err="1">
                <a:latin typeface="Consolas" panose="020B0609020204030204" pitchFamily="49" charset="0"/>
              </a:rPr>
              <a:t>Math.floor</a:t>
            </a:r>
            <a:r>
              <a:rPr lang="en-US" altLang="zh-TW" sz="1200" dirty="0">
                <a:latin typeface="Consolas" panose="020B0609020204030204" pitchFamily="49" charset="0"/>
              </a:rPr>
              <a:t>(</a:t>
            </a:r>
            <a:r>
              <a:rPr lang="en-US" altLang="zh-TW" sz="1200" dirty="0" err="1">
                <a:latin typeface="Consolas" panose="020B0609020204030204" pitchFamily="49" charset="0"/>
              </a:rPr>
              <a:t>Math.random</a:t>
            </a:r>
            <a:r>
              <a:rPr lang="en-US" altLang="zh-TW" sz="1200" dirty="0">
                <a:latin typeface="Consolas" panose="020B0609020204030204" pitchFamily="49" charset="0"/>
              </a:rPr>
              <a:t>() * 3)];</a:t>
            </a: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</a:rPr>
              <a:t>// Pick a random adjective from the </a:t>
            </a:r>
            <a:r>
              <a:rPr lang="en-US" altLang="zh-TW" sz="1200" dirty="0" err="1">
                <a:latin typeface="Consolas" panose="020B0609020204030204" pitchFamily="49" charset="0"/>
              </a:rPr>
              <a:t>randomAdjectives</a:t>
            </a:r>
            <a:r>
              <a:rPr lang="en-US" altLang="zh-TW" sz="1200" dirty="0">
                <a:latin typeface="Consolas" panose="020B0609020204030204" pitchFamily="49" charset="0"/>
              </a:rPr>
              <a:t> array:</a:t>
            </a:r>
          </a:p>
          <a:p>
            <a:pPr marL="0" indent="0">
              <a:buNone/>
            </a:pPr>
            <a:r>
              <a:rPr lang="en-US" altLang="zh-TW" sz="1200" dirty="0" err="1">
                <a:latin typeface="Consolas" panose="020B0609020204030204" pitchFamily="49" charset="0"/>
              </a:rPr>
              <a:t>var</a:t>
            </a:r>
            <a:r>
              <a:rPr lang="en-US" altLang="zh-TW" sz="1200" dirty="0">
                <a:latin typeface="Consolas" panose="020B0609020204030204" pitchFamily="49" charset="0"/>
              </a:rPr>
              <a:t> </a:t>
            </a:r>
            <a:r>
              <a:rPr lang="en-US" altLang="zh-TW" sz="1200" dirty="0" err="1">
                <a:latin typeface="Consolas" panose="020B0609020204030204" pitchFamily="49" charset="0"/>
              </a:rPr>
              <a:t>randomAdjective</a:t>
            </a:r>
            <a:r>
              <a:rPr lang="en-US" altLang="zh-TW" sz="1200" dirty="0">
                <a:latin typeface="Consolas" panose="020B0609020204030204" pitchFamily="49" charset="0"/>
              </a:rPr>
              <a:t> = </a:t>
            </a:r>
            <a:r>
              <a:rPr lang="en-US" altLang="zh-TW" sz="1200" dirty="0" err="1">
                <a:latin typeface="Consolas" panose="020B0609020204030204" pitchFamily="49" charset="0"/>
              </a:rPr>
              <a:t>randomAdjectives</a:t>
            </a:r>
            <a:r>
              <a:rPr lang="en-US" altLang="zh-TW" sz="1200" dirty="0">
                <a:latin typeface="Consolas" panose="020B0609020204030204" pitchFamily="49" charset="0"/>
              </a:rPr>
              <a:t>[</a:t>
            </a:r>
            <a:r>
              <a:rPr lang="en-US" altLang="zh-TW" sz="1200" dirty="0" err="1">
                <a:latin typeface="Consolas" panose="020B0609020204030204" pitchFamily="49" charset="0"/>
              </a:rPr>
              <a:t>Math.floor</a:t>
            </a:r>
            <a:r>
              <a:rPr lang="en-US" altLang="zh-TW" sz="1200" dirty="0">
                <a:latin typeface="Consolas" panose="020B0609020204030204" pitchFamily="49" charset="0"/>
              </a:rPr>
              <a:t>(</a:t>
            </a:r>
            <a:r>
              <a:rPr lang="en-US" altLang="zh-TW" sz="1200" dirty="0" err="1">
                <a:latin typeface="Consolas" panose="020B0609020204030204" pitchFamily="49" charset="0"/>
              </a:rPr>
              <a:t>Math.random</a:t>
            </a:r>
            <a:r>
              <a:rPr lang="en-US" altLang="zh-TW" sz="1200" dirty="0">
                <a:latin typeface="Consolas" panose="020B0609020204030204" pitchFamily="49" charset="0"/>
              </a:rPr>
              <a:t>() * 3)];</a:t>
            </a: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</a:rPr>
              <a:t>// Pick a random word from the </a:t>
            </a:r>
            <a:r>
              <a:rPr lang="en-US" altLang="zh-TW" sz="1200" dirty="0" err="1">
                <a:latin typeface="Consolas" panose="020B0609020204030204" pitchFamily="49" charset="0"/>
              </a:rPr>
              <a:t>randomWords</a:t>
            </a:r>
            <a:r>
              <a:rPr lang="en-US" altLang="zh-TW" sz="1200" dirty="0">
                <a:latin typeface="Consolas" panose="020B0609020204030204" pitchFamily="49" charset="0"/>
              </a:rPr>
              <a:t> array:</a:t>
            </a:r>
          </a:p>
          <a:p>
            <a:pPr marL="0" indent="0">
              <a:buNone/>
            </a:pPr>
            <a:r>
              <a:rPr lang="en-US" altLang="zh-TW" sz="1200" dirty="0" err="1">
                <a:latin typeface="Consolas" panose="020B0609020204030204" pitchFamily="49" charset="0"/>
              </a:rPr>
              <a:t>var</a:t>
            </a:r>
            <a:r>
              <a:rPr lang="en-US" altLang="zh-TW" sz="1200" dirty="0">
                <a:latin typeface="Consolas" panose="020B0609020204030204" pitchFamily="49" charset="0"/>
              </a:rPr>
              <a:t> </a:t>
            </a:r>
            <a:r>
              <a:rPr lang="en-US" altLang="zh-TW" sz="1200" dirty="0" err="1">
                <a:latin typeface="Consolas" panose="020B0609020204030204" pitchFamily="49" charset="0"/>
              </a:rPr>
              <a:t>randomWord</a:t>
            </a:r>
            <a:r>
              <a:rPr lang="en-US" altLang="zh-TW" sz="1200" dirty="0">
                <a:latin typeface="Consolas" panose="020B0609020204030204" pitchFamily="49" charset="0"/>
              </a:rPr>
              <a:t> = </a:t>
            </a:r>
            <a:r>
              <a:rPr lang="en-US" altLang="zh-TW" sz="1200" dirty="0" err="1">
                <a:latin typeface="Consolas" panose="020B0609020204030204" pitchFamily="49" charset="0"/>
              </a:rPr>
              <a:t>randomWords</a:t>
            </a:r>
            <a:r>
              <a:rPr lang="en-US" altLang="zh-TW" sz="1200" dirty="0">
                <a:latin typeface="Consolas" panose="020B0609020204030204" pitchFamily="49" charset="0"/>
              </a:rPr>
              <a:t>[</a:t>
            </a:r>
            <a:r>
              <a:rPr lang="en-US" altLang="zh-TW" sz="1200" dirty="0" err="1">
                <a:latin typeface="Consolas" panose="020B0609020204030204" pitchFamily="49" charset="0"/>
              </a:rPr>
              <a:t>Math.floor</a:t>
            </a:r>
            <a:r>
              <a:rPr lang="en-US" altLang="zh-TW" sz="1200" dirty="0">
                <a:latin typeface="Consolas" panose="020B0609020204030204" pitchFamily="49" charset="0"/>
              </a:rPr>
              <a:t>(</a:t>
            </a:r>
            <a:r>
              <a:rPr lang="en-US" altLang="zh-TW" sz="1200" dirty="0" err="1">
                <a:latin typeface="Consolas" panose="020B0609020204030204" pitchFamily="49" charset="0"/>
              </a:rPr>
              <a:t>Math.random</a:t>
            </a:r>
            <a:r>
              <a:rPr lang="en-US" altLang="zh-TW" sz="1200" dirty="0">
                <a:latin typeface="Consolas" panose="020B0609020204030204" pitchFamily="49" charset="0"/>
              </a:rPr>
              <a:t>() * 5)];</a:t>
            </a: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</a:rPr>
              <a:t>// Join all the random strings into a sentence:</a:t>
            </a:r>
          </a:p>
          <a:p>
            <a:pPr marL="0" indent="0">
              <a:buNone/>
            </a:pPr>
            <a:r>
              <a:rPr lang="en-US" altLang="zh-TW" sz="1200" dirty="0" err="1">
                <a:latin typeface="Consolas" panose="020B0609020204030204" pitchFamily="49" charset="0"/>
              </a:rPr>
              <a:t>var</a:t>
            </a:r>
            <a:r>
              <a:rPr lang="en-US" altLang="zh-TW" sz="1200" dirty="0">
                <a:latin typeface="Consolas" panose="020B0609020204030204" pitchFamily="49" charset="0"/>
              </a:rPr>
              <a:t> </a:t>
            </a:r>
            <a:r>
              <a:rPr lang="en-US" altLang="zh-TW" sz="1200" dirty="0" err="1">
                <a:latin typeface="Consolas" panose="020B0609020204030204" pitchFamily="49" charset="0"/>
              </a:rPr>
              <a:t>randomString</a:t>
            </a:r>
            <a:r>
              <a:rPr lang="en-US" altLang="zh-TW" sz="1200" dirty="0">
                <a:latin typeface="Consolas" panose="020B0609020204030204" pitchFamily="49" charset="0"/>
              </a:rPr>
              <a:t> = "Your " + </a:t>
            </a:r>
            <a:r>
              <a:rPr lang="en-US" altLang="zh-TW" sz="1200" dirty="0" err="1">
                <a:latin typeface="Consolas" panose="020B0609020204030204" pitchFamily="49" charset="0"/>
              </a:rPr>
              <a:t>randomBodyPart</a:t>
            </a:r>
            <a:r>
              <a:rPr lang="en-US" altLang="zh-TW" sz="1200" dirty="0">
                <a:latin typeface="Consolas" panose="020B0609020204030204" pitchFamily="49" charset="0"/>
              </a:rPr>
              <a:t> + " is like a " + </a:t>
            </a:r>
            <a:r>
              <a:rPr lang="en-US" altLang="zh-TW" sz="1200" dirty="0" err="1" smtClean="0">
                <a:latin typeface="Consolas" panose="020B0609020204030204" pitchFamily="49" charset="0"/>
              </a:rPr>
              <a:t>randomAdjective</a:t>
            </a:r>
            <a:r>
              <a:rPr lang="en-US" altLang="zh-TW" sz="1200" dirty="0" smtClean="0">
                <a:latin typeface="Consolas" panose="020B0609020204030204" pitchFamily="49" charset="0"/>
              </a:rPr>
              <a:t> </a:t>
            </a:r>
            <a:r>
              <a:rPr lang="en-US" altLang="zh-TW" sz="1200" dirty="0">
                <a:latin typeface="Consolas" panose="020B0609020204030204" pitchFamily="49" charset="0"/>
              </a:rPr>
              <a:t>+ " " + </a:t>
            </a:r>
            <a:r>
              <a:rPr lang="en-US" altLang="zh-TW" sz="1200" dirty="0" err="1">
                <a:latin typeface="Consolas" panose="020B0609020204030204" pitchFamily="49" charset="0"/>
              </a:rPr>
              <a:t>randomWord</a:t>
            </a:r>
            <a:r>
              <a:rPr lang="en-US" altLang="zh-TW" sz="1200" dirty="0">
                <a:latin typeface="Consolas" panose="020B0609020204030204" pitchFamily="49" charset="0"/>
              </a:rPr>
              <a:t> + "!!!";</a:t>
            </a:r>
          </a:p>
          <a:p>
            <a:pPr marL="0" indent="0">
              <a:buNone/>
            </a:pPr>
            <a:r>
              <a:rPr lang="en-US" altLang="zh-TW" sz="1200" dirty="0" smtClean="0">
                <a:latin typeface="Consolas" panose="020B0609020204030204" pitchFamily="49" charset="0"/>
              </a:rPr>
              <a:t>console.log(</a:t>
            </a:r>
            <a:r>
              <a:rPr lang="en-US" altLang="zh-TW" sz="1200" dirty="0" err="1" smtClean="0">
                <a:latin typeface="Consolas" panose="020B0609020204030204" pitchFamily="49" charset="0"/>
              </a:rPr>
              <a:t>randomString</a:t>
            </a:r>
            <a:r>
              <a:rPr lang="en-US" altLang="zh-TW" sz="1200" dirty="0" smtClean="0"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endParaRPr lang="en-US" altLang="zh-TW" sz="12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200" dirty="0">
                <a:solidFill>
                  <a:srgbClr val="FF0000"/>
                </a:solidFill>
                <a:latin typeface="Consolas" panose="020B0609020204030204" pitchFamily="49" charset="0"/>
              </a:rPr>
              <a:t>"Your Nose is like a Stupid Marmot!!!"</a:t>
            </a:r>
            <a:endParaRPr lang="zh-TW" altLang="en-US" sz="1200" dirty="0">
              <a:solidFill>
                <a:srgbClr val="FF0000"/>
              </a:solidFill>
              <a:latin typeface="Consolas" panose="020B0609020204030204" pitchFamily="49" charset="0"/>
            </a:endParaRPr>
          </a:p>
        </p:txBody>
      </p:sp>
      <p:sp>
        <p:nvSpPr>
          <p:cNvPr id="6" name="內容版面配置區 5"/>
          <p:cNvSpPr>
            <a:spLocks noGrp="1"/>
          </p:cNvSpPr>
          <p:nvPr>
            <p:ph sz="half" idx="2"/>
          </p:nvPr>
        </p:nvSpPr>
        <p:spPr>
          <a:xfrm>
            <a:off x="616204" y="3429000"/>
            <a:ext cx="8060252" cy="312921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altLang="zh-TW" sz="1200" dirty="0" err="1">
                <a:latin typeface="Consolas" panose="020B0609020204030204" pitchFamily="49" charset="0"/>
              </a:rPr>
              <a:t>var</a:t>
            </a:r>
            <a:r>
              <a:rPr lang="en-US" altLang="zh-TW" sz="1200" dirty="0">
                <a:latin typeface="Consolas" panose="020B0609020204030204" pitchFamily="49" charset="0"/>
              </a:rPr>
              <a:t> </a:t>
            </a:r>
            <a:r>
              <a:rPr lang="en-US" altLang="zh-TW" sz="1200" dirty="0" err="1">
                <a:latin typeface="Consolas" panose="020B0609020204030204" pitchFamily="49" charset="0"/>
              </a:rPr>
              <a:t>randomBodyParts</a:t>
            </a:r>
            <a:r>
              <a:rPr lang="en-US" altLang="zh-TW" sz="1200" dirty="0">
                <a:latin typeface="Consolas" panose="020B0609020204030204" pitchFamily="49" charset="0"/>
              </a:rPr>
              <a:t> = ["Face", "Nose", "Hair"];</a:t>
            </a:r>
          </a:p>
          <a:p>
            <a:pPr marL="0" indent="0">
              <a:buNone/>
            </a:pPr>
            <a:r>
              <a:rPr lang="en-US" altLang="zh-TW" sz="1200" dirty="0" err="1">
                <a:latin typeface="Consolas" panose="020B0609020204030204" pitchFamily="49" charset="0"/>
              </a:rPr>
              <a:t>var</a:t>
            </a:r>
            <a:r>
              <a:rPr lang="en-US" altLang="zh-TW" sz="1200" dirty="0">
                <a:latin typeface="Consolas" panose="020B0609020204030204" pitchFamily="49" charset="0"/>
              </a:rPr>
              <a:t> </a:t>
            </a:r>
            <a:r>
              <a:rPr lang="en-US" altLang="zh-TW" sz="1200" dirty="0" err="1">
                <a:latin typeface="Consolas" panose="020B0609020204030204" pitchFamily="49" charset="0"/>
              </a:rPr>
              <a:t>randomAdjectives</a:t>
            </a:r>
            <a:r>
              <a:rPr lang="en-US" altLang="zh-TW" sz="1200" dirty="0">
                <a:latin typeface="Consolas" panose="020B0609020204030204" pitchFamily="49" charset="0"/>
              </a:rPr>
              <a:t> = ["Smelly", "Boring", "Stupid"];</a:t>
            </a:r>
          </a:p>
          <a:p>
            <a:pPr marL="0" indent="0">
              <a:buNone/>
            </a:pPr>
            <a:r>
              <a:rPr lang="en-US" altLang="zh-TW" sz="1200" dirty="0" err="1">
                <a:latin typeface="Consolas" panose="020B0609020204030204" pitchFamily="49" charset="0"/>
              </a:rPr>
              <a:t>var</a:t>
            </a:r>
            <a:r>
              <a:rPr lang="en-US" altLang="zh-TW" sz="1200" dirty="0">
                <a:latin typeface="Consolas" panose="020B0609020204030204" pitchFamily="49" charset="0"/>
              </a:rPr>
              <a:t> </a:t>
            </a:r>
            <a:r>
              <a:rPr lang="en-US" altLang="zh-TW" sz="1200" dirty="0" err="1">
                <a:latin typeface="Consolas" panose="020B0609020204030204" pitchFamily="49" charset="0"/>
              </a:rPr>
              <a:t>randomWords</a:t>
            </a:r>
            <a:r>
              <a:rPr lang="en-US" altLang="zh-TW" sz="1200" dirty="0">
                <a:latin typeface="Consolas" panose="020B0609020204030204" pitchFamily="49" charset="0"/>
              </a:rPr>
              <a:t> = ["Fly", "Marmot", "Stick", "Monkey", "Rat"];</a:t>
            </a: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</a:rPr>
              <a:t>// Join all the random strings into a sentence:</a:t>
            </a:r>
          </a:p>
          <a:p>
            <a:pPr marL="0" indent="0">
              <a:buNone/>
            </a:pPr>
            <a:r>
              <a:rPr lang="en-US" altLang="zh-TW" sz="1200" dirty="0" err="1">
                <a:latin typeface="Consolas" panose="020B0609020204030204" pitchFamily="49" charset="0"/>
              </a:rPr>
              <a:t>var</a:t>
            </a:r>
            <a:r>
              <a:rPr lang="en-US" altLang="zh-TW" sz="1200" dirty="0">
                <a:latin typeface="Consolas" panose="020B0609020204030204" pitchFamily="49" charset="0"/>
              </a:rPr>
              <a:t> </a:t>
            </a:r>
            <a:r>
              <a:rPr lang="en-US" altLang="zh-TW" sz="1200" dirty="0" err="1">
                <a:latin typeface="Consolas" panose="020B0609020204030204" pitchFamily="49" charset="0"/>
              </a:rPr>
              <a:t>pickRandomWord</a:t>
            </a:r>
            <a:r>
              <a:rPr lang="en-US" altLang="zh-TW" sz="1200" dirty="0">
                <a:latin typeface="Consolas" panose="020B0609020204030204" pitchFamily="49" charset="0"/>
              </a:rPr>
              <a:t> = function (words) {</a:t>
            </a: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</a:rPr>
              <a:t>  return words[</a:t>
            </a:r>
            <a:r>
              <a:rPr lang="en-US" altLang="zh-TW" sz="1200" dirty="0" err="1">
                <a:latin typeface="Consolas" panose="020B0609020204030204" pitchFamily="49" charset="0"/>
              </a:rPr>
              <a:t>Math.floor</a:t>
            </a:r>
            <a:r>
              <a:rPr lang="en-US" altLang="zh-TW" sz="1200" dirty="0">
                <a:latin typeface="Consolas" panose="020B0609020204030204" pitchFamily="49" charset="0"/>
              </a:rPr>
              <a:t>(</a:t>
            </a:r>
            <a:r>
              <a:rPr lang="en-US" altLang="zh-TW" sz="1200" dirty="0" err="1">
                <a:latin typeface="Consolas" panose="020B0609020204030204" pitchFamily="49" charset="0"/>
              </a:rPr>
              <a:t>Math.random</a:t>
            </a:r>
            <a:r>
              <a:rPr lang="en-US" altLang="zh-TW" sz="1200" dirty="0">
                <a:latin typeface="Consolas" panose="020B0609020204030204" pitchFamily="49" charset="0"/>
              </a:rPr>
              <a:t>() * </a:t>
            </a:r>
            <a:r>
              <a:rPr lang="en-US" altLang="zh-TW" sz="1200" dirty="0" err="1">
                <a:latin typeface="Consolas" panose="020B0609020204030204" pitchFamily="49" charset="0"/>
              </a:rPr>
              <a:t>words.length</a:t>
            </a:r>
            <a:r>
              <a:rPr lang="en-US" altLang="zh-TW" sz="1200" dirty="0">
                <a:latin typeface="Consolas" panose="020B0609020204030204" pitchFamily="49" charset="0"/>
              </a:rPr>
              <a:t>)];</a:t>
            </a:r>
          </a:p>
          <a:p>
            <a:pPr marL="0" indent="0">
              <a:buNone/>
            </a:pPr>
            <a:r>
              <a:rPr lang="en-US" altLang="zh-TW" sz="1200" dirty="0" smtClean="0">
                <a:latin typeface="Consolas" panose="020B0609020204030204" pitchFamily="49" charset="0"/>
              </a:rPr>
              <a:t>};</a:t>
            </a:r>
          </a:p>
          <a:p>
            <a:pPr marL="0" indent="0">
              <a:buNone/>
            </a:pPr>
            <a:r>
              <a:rPr lang="en-US" altLang="zh-TW" sz="1200" dirty="0" err="1" smtClean="0">
                <a:latin typeface="Consolas" panose="020B0609020204030204" pitchFamily="49" charset="0"/>
              </a:rPr>
              <a:t>var</a:t>
            </a:r>
            <a:r>
              <a:rPr lang="en-US" altLang="zh-TW" sz="1200" dirty="0" smtClean="0">
                <a:latin typeface="Consolas" panose="020B0609020204030204" pitchFamily="49" charset="0"/>
              </a:rPr>
              <a:t> </a:t>
            </a:r>
            <a:r>
              <a:rPr lang="en-US" altLang="zh-TW" sz="1200" dirty="0" err="1">
                <a:latin typeface="Consolas" panose="020B0609020204030204" pitchFamily="49" charset="0"/>
              </a:rPr>
              <a:t>randomString</a:t>
            </a:r>
            <a:r>
              <a:rPr lang="en-US" altLang="zh-TW" sz="1200" dirty="0">
                <a:latin typeface="Consolas" panose="020B0609020204030204" pitchFamily="49" charset="0"/>
              </a:rPr>
              <a:t> = "Your " + </a:t>
            </a:r>
            <a:r>
              <a:rPr lang="en-US" altLang="zh-TW" sz="1200" dirty="0" err="1">
                <a:latin typeface="Consolas" panose="020B0609020204030204" pitchFamily="49" charset="0"/>
              </a:rPr>
              <a:t>pickRandomWord</a:t>
            </a:r>
            <a:r>
              <a:rPr lang="en-US" altLang="zh-TW" sz="1200" dirty="0">
                <a:latin typeface="Consolas" panose="020B0609020204030204" pitchFamily="49" charset="0"/>
              </a:rPr>
              <a:t>(</a:t>
            </a:r>
            <a:r>
              <a:rPr lang="en-US" altLang="zh-TW" sz="1200" dirty="0" err="1">
                <a:latin typeface="Consolas" panose="020B0609020204030204" pitchFamily="49" charset="0"/>
              </a:rPr>
              <a:t>randomBodyParts</a:t>
            </a:r>
            <a:r>
              <a:rPr lang="en-US" altLang="zh-TW" sz="1200" dirty="0">
                <a:latin typeface="Consolas" panose="020B0609020204030204" pitchFamily="49" charset="0"/>
              </a:rPr>
              <a:t>) </a:t>
            </a:r>
            <a:endParaRPr lang="en-US" altLang="zh-TW" sz="1200" dirty="0" smtClean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</a:rPr>
              <a:t> </a:t>
            </a:r>
            <a:r>
              <a:rPr lang="en-US" altLang="zh-TW" sz="1200" dirty="0" smtClean="0">
                <a:latin typeface="Consolas" panose="020B0609020204030204" pitchFamily="49" charset="0"/>
              </a:rPr>
              <a:t>                          + " </a:t>
            </a:r>
            <a:r>
              <a:rPr lang="en-US" altLang="zh-TW" sz="1200" dirty="0">
                <a:latin typeface="Consolas" panose="020B0609020204030204" pitchFamily="49" charset="0"/>
              </a:rPr>
              <a:t>is like a " </a:t>
            </a:r>
            <a:endParaRPr lang="en-US" altLang="zh-TW" sz="1200" dirty="0" smtClean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</a:rPr>
              <a:t> </a:t>
            </a:r>
            <a:r>
              <a:rPr lang="en-US" altLang="zh-TW" sz="1200" dirty="0" smtClean="0">
                <a:latin typeface="Consolas" panose="020B0609020204030204" pitchFamily="49" charset="0"/>
              </a:rPr>
              <a:t>                          + </a:t>
            </a:r>
            <a:r>
              <a:rPr lang="en-US" altLang="zh-TW" sz="1200" dirty="0" err="1">
                <a:latin typeface="Consolas" panose="020B0609020204030204" pitchFamily="49" charset="0"/>
              </a:rPr>
              <a:t>pickRandomWord</a:t>
            </a:r>
            <a:r>
              <a:rPr lang="en-US" altLang="zh-TW" sz="1200" dirty="0">
                <a:latin typeface="Consolas" panose="020B0609020204030204" pitchFamily="49" charset="0"/>
              </a:rPr>
              <a:t>(</a:t>
            </a:r>
            <a:r>
              <a:rPr lang="en-US" altLang="zh-TW" sz="1200" dirty="0" err="1">
                <a:latin typeface="Consolas" panose="020B0609020204030204" pitchFamily="49" charset="0"/>
              </a:rPr>
              <a:t>randomAdjectives</a:t>
            </a:r>
            <a:r>
              <a:rPr lang="en-US" altLang="zh-TW" sz="1200" dirty="0">
                <a:latin typeface="Consolas" panose="020B0609020204030204" pitchFamily="49" charset="0"/>
              </a:rPr>
              <a:t>) </a:t>
            </a:r>
            <a:endParaRPr lang="en-US" altLang="zh-TW" sz="1200" dirty="0" smtClean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</a:rPr>
              <a:t> </a:t>
            </a:r>
            <a:r>
              <a:rPr lang="en-US" altLang="zh-TW" sz="1200" dirty="0" smtClean="0">
                <a:latin typeface="Consolas" panose="020B0609020204030204" pitchFamily="49" charset="0"/>
              </a:rPr>
              <a:t>                          + " </a:t>
            </a:r>
            <a:r>
              <a:rPr lang="en-US" altLang="zh-TW" sz="1200" dirty="0">
                <a:latin typeface="Consolas" panose="020B0609020204030204" pitchFamily="49" charset="0"/>
              </a:rPr>
              <a:t>" </a:t>
            </a:r>
            <a:endParaRPr lang="en-US" altLang="zh-TW" sz="1200" dirty="0" smtClean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</a:rPr>
              <a:t> </a:t>
            </a:r>
            <a:r>
              <a:rPr lang="en-US" altLang="zh-TW" sz="1200" dirty="0" smtClean="0">
                <a:latin typeface="Consolas" panose="020B0609020204030204" pitchFamily="49" charset="0"/>
              </a:rPr>
              <a:t>                          + </a:t>
            </a:r>
            <a:r>
              <a:rPr lang="en-US" altLang="zh-TW" sz="1200" dirty="0" err="1">
                <a:latin typeface="Consolas" panose="020B0609020204030204" pitchFamily="49" charset="0"/>
              </a:rPr>
              <a:t>pickRandomWord</a:t>
            </a:r>
            <a:r>
              <a:rPr lang="en-US" altLang="zh-TW" sz="1200" dirty="0">
                <a:latin typeface="Consolas" panose="020B0609020204030204" pitchFamily="49" charset="0"/>
              </a:rPr>
              <a:t>(</a:t>
            </a:r>
            <a:r>
              <a:rPr lang="en-US" altLang="zh-TW" sz="1200" dirty="0" err="1">
                <a:latin typeface="Consolas" panose="020B0609020204030204" pitchFamily="49" charset="0"/>
              </a:rPr>
              <a:t>randomWords</a:t>
            </a:r>
            <a:r>
              <a:rPr lang="en-US" altLang="zh-TW" sz="1200" dirty="0">
                <a:latin typeface="Consolas" panose="020B0609020204030204" pitchFamily="49" charset="0"/>
              </a:rPr>
              <a:t>) + "!!!";</a:t>
            </a:r>
          </a:p>
          <a:p>
            <a:pPr marL="0" indent="0">
              <a:buNone/>
            </a:pPr>
            <a:r>
              <a:rPr lang="en-US" altLang="zh-TW" sz="1200" dirty="0">
                <a:latin typeface="Consolas" panose="020B0609020204030204" pitchFamily="49" charset="0"/>
              </a:rPr>
              <a:t>console.log(</a:t>
            </a:r>
            <a:r>
              <a:rPr lang="en-US" altLang="zh-TW" sz="1200" dirty="0" err="1">
                <a:latin typeface="Consolas" panose="020B0609020204030204" pitchFamily="49" charset="0"/>
              </a:rPr>
              <a:t>randomString</a:t>
            </a:r>
            <a:r>
              <a:rPr lang="en-US" altLang="zh-TW" sz="1200" dirty="0">
                <a:latin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endParaRPr lang="en-US" altLang="zh-TW" sz="1200" dirty="0">
              <a:latin typeface="Consolas" panose="020B0609020204030204" pitchFamily="49" charset="0"/>
            </a:endParaRPr>
          </a:p>
          <a:p>
            <a:pPr marL="0" indent="0">
              <a:buNone/>
            </a:pPr>
            <a:r>
              <a:rPr lang="en-US" altLang="zh-TW" sz="1200" dirty="0">
                <a:solidFill>
                  <a:srgbClr val="FF0000"/>
                </a:solidFill>
                <a:latin typeface="Consolas" panose="020B0609020204030204" pitchFamily="49" charset="0"/>
              </a:rPr>
              <a:t>"Your Nose is like a Smelly Marmot!!!"</a:t>
            </a:r>
            <a:endParaRPr lang="zh-TW" altLang="en-US" sz="1200" dirty="0">
              <a:solidFill>
                <a:srgbClr val="FF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139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 smtClean="0"/>
              <a:t>將隨機字組產生器包裝成一個函式</a:t>
            </a:r>
            <a:endParaRPr lang="zh-TW" altLang="en-US" sz="4000" dirty="0"/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>
          <a:xfrm>
            <a:off x="469971" y="1340768"/>
            <a:ext cx="8229600" cy="35283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sz="1800" dirty="0" err="1">
                <a:latin typeface="Consolas" panose="020B0609020204030204" pitchFamily="49" charset="0"/>
              </a:rPr>
              <a:t>generateRandomInsult</a:t>
            </a:r>
            <a:r>
              <a:rPr lang="en-US" altLang="zh-TW" sz="1800" dirty="0">
                <a:latin typeface="Consolas" panose="020B0609020204030204" pitchFamily="49" charset="0"/>
              </a:rPr>
              <a:t> = function () {</a:t>
            </a:r>
          </a:p>
          <a:p>
            <a:pPr marL="0" indent="0">
              <a:buNone/>
            </a:pPr>
            <a:r>
              <a:rPr lang="en-US" altLang="zh-TW" sz="1800" dirty="0" smtClean="0">
                <a:latin typeface="Consolas" panose="020B0609020204030204" pitchFamily="49" charset="0"/>
              </a:rPr>
              <a:t>  </a:t>
            </a:r>
            <a:r>
              <a:rPr lang="en-US" altLang="zh-TW" sz="1800" dirty="0" err="1" smtClean="0">
                <a:latin typeface="Consolas" panose="020B0609020204030204" pitchFamily="49" charset="0"/>
              </a:rPr>
              <a:t>var</a:t>
            </a:r>
            <a:r>
              <a:rPr lang="en-US" altLang="zh-TW" sz="1800" dirty="0" smtClean="0">
                <a:latin typeface="Consolas" panose="020B0609020204030204" pitchFamily="49" charset="0"/>
              </a:rPr>
              <a:t> </a:t>
            </a:r>
            <a:r>
              <a:rPr lang="en-US" altLang="zh-TW" sz="1800" dirty="0" err="1">
                <a:latin typeface="Consolas" panose="020B0609020204030204" pitchFamily="49" charset="0"/>
              </a:rPr>
              <a:t>randomBodyParts</a:t>
            </a:r>
            <a:r>
              <a:rPr lang="en-US" altLang="zh-TW" sz="1800" dirty="0">
                <a:latin typeface="Consolas" panose="020B0609020204030204" pitchFamily="49" charset="0"/>
              </a:rPr>
              <a:t> = ["Face", "Nose", "Hair"];</a:t>
            </a:r>
          </a:p>
          <a:p>
            <a:pPr marL="0" indent="0">
              <a:buNone/>
            </a:pPr>
            <a:r>
              <a:rPr lang="en-US" altLang="zh-TW" sz="1800" dirty="0" smtClean="0">
                <a:latin typeface="Consolas" panose="020B0609020204030204" pitchFamily="49" charset="0"/>
              </a:rPr>
              <a:t>  </a:t>
            </a:r>
            <a:r>
              <a:rPr lang="en-US" altLang="zh-TW" sz="1800" dirty="0" err="1" smtClean="0">
                <a:latin typeface="Consolas" panose="020B0609020204030204" pitchFamily="49" charset="0"/>
              </a:rPr>
              <a:t>var</a:t>
            </a:r>
            <a:r>
              <a:rPr lang="en-US" altLang="zh-TW" sz="1800" dirty="0" smtClean="0">
                <a:latin typeface="Consolas" panose="020B0609020204030204" pitchFamily="49" charset="0"/>
              </a:rPr>
              <a:t> </a:t>
            </a:r>
            <a:r>
              <a:rPr lang="en-US" altLang="zh-TW" sz="1800" dirty="0" err="1">
                <a:latin typeface="Consolas" panose="020B0609020204030204" pitchFamily="49" charset="0"/>
              </a:rPr>
              <a:t>randomAdjectives</a:t>
            </a:r>
            <a:r>
              <a:rPr lang="en-US" altLang="zh-TW" sz="1800" dirty="0">
                <a:latin typeface="Consolas" panose="020B0609020204030204" pitchFamily="49" charset="0"/>
              </a:rPr>
              <a:t> = ["Smelly", "Boring", "Stupid"];</a:t>
            </a:r>
          </a:p>
          <a:p>
            <a:pPr marL="0" indent="0">
              <a:buNone/>
            </a:pPr>
            <a:r>
              <a:rPr lang="en-US" altLang="zh-TW" sz="1800" dirty="0" smtClean="0">
                <a:latin typeface="Consolas" panose="020B0609020204030204" pitchFamily="49" charset="0"/>
              </a:rPr>
              <a:t>  </a:t>
            </a:r>
            <a:r>
              <a:rPr lang="en-US" altLang="zh-TW" sz="1800" dirty="0" err="1" smtClean="0">
                <a:latin typeface="Consolas" panose="020B0609020204030204" pitchFamily="49" charset="0"/>
              </a:rPr>
              <a:t>var</a:t>
            </a:r>
            <a:r>
              <a:rPr lang="en-US" altLang="zh-TW" sz="1800" dirty="0" smtClean="0">
                <a:latin typeface="Consolas" panose="020B0609020204030204" pitchFamily="49" charset="0"/>
              </a:rPr>
              <a:t> </a:t>
            </a:r>
            <a:r>
              <a:rPr lang="en-US" altLang="zh-TW" sz="1800" dirty="0" err="1">
                <a:latin typeface="Consolas" panose="020B0609020204030204" pitchFamily="49" charset="0"/>
              </a:rPr>
              <a:t>randomWords</a:t>
            </a:r>
            <a:r>
              <a:rPr lang="en-US" altLang="zh-TW" sz="1800" dirty="0">
                <a:latin typeface="Consolas" panose="020B0609020204030204" pitchFamily="49" charset="0"/>
              </a:rPr>
              <a:t> = ["Fly", "Marmot", "Stick", "Monkey</a:t>
            </a:r>
            <a:r>
              <a:rPr lang="en-US" altLang="zh-TW" sz="1800" dirty="0" smtClean="0">
                <a:latin typeface="Consolas" panose="020B0609020204030204" pitchFamily="49" charset="0"/>
              </a:rPr>
              <a:t>", "</a:t>
            </a:r>
            <a:r>
              <a:rPr lang="en-US" altLang="zh-TW" sz="1800" dirty="0">
                <a:latin typeface="Consolas" panose="020B0609020204030204" pitchFamily="49" charset="0"/>
              </a:rPr>
              <a:t>Rat"];</a:t>
            </a:r>
          </a:p>
          <a:p>
            <a:pPr marL="0" indent="0">
              <a:buNone/>
            </a:pPr>
            <a:r>
              <a:rPr lang="en-US" altLang="zh-TW" sz="1800" dirty="0" smtClean="0">
                <a:latin typeface="Consolas" panose="020B0609020204030204" pitchFamily="49" charset="0"/>
              </a:rPr>
              <a:t>  // </a:t>
            </a:r>
            <a:r>
              <a:rPr lang="en-US" altLang="zh-TW" sz="1800" dirty="0">
                <a:latin typeface="Consolas" panose="020B0609020204030204" pitchFamily="49" charset="0"/>
              </a:rPr>
              <a:t>Join all the random strings into a sentence:</a:t>
            </a:r>
          </a:p>
          <a:p>
            <a:pPr marL="0" indent="0">
              <a:buNone/>
            </a:pPr>
            <a:r>
              <a:rPr lang="en-US" altLang="zh-TW" sz="1800" dirty="0" smtClean="0">
                <a:latin typeface="Consolas" panose="020B0609020204030204" pitchFamily="49" charset="0"/>
              </a:rPr>
              <a:t>  </a:t>
            </a:r>
            <a:r>
              <a:rPr lang="en-US" altLang="zh-TW" sz="1800" dirty="0" err="1" smtClean="0">
                <a:latin typeface="Consolas" panose="020B0609020204030204" pitchFamily="49" charset="0"/>
              </a:rPr>
              <a:t>var</a:t>
            </a:r>
            <a:r>
              <a:rPr lang="en-US" altLang="zh-TW" sz="1800" dirty="0" smtClean="0">
                <a:latin typeface="Consolas" panose="020B0609020204030204" pitchFamily="49" charset="0"/>
              </a:rPr>
              <a:t> </a:t>
            </a:r>
            <a:r>
              <a:rPr lang="en-US" altLang="zh-TW" sz="1800" dirty="0" err="1">
                <a:latin typeface="Consolas" panose="020B0609020204030204" pitchFamily="49" charset="0"/>
              </a:rPr>
              <a:t>randomString</a:t>
            </a:r>
            <a:r>
              <a:rPr lang="en-US" altLang="zh-TW" sz="1800" dirty="0">
                <a:latin typeface="Consolas" panose="020B0609020204030204" pitchFamily="49" charset="0"/>
              </a:rPr>
              <a:t> = "Your " + </a:t>
            </a:r>
            <a:r>
              <a:rPr lang="en-US" altLang="zh-TW" sz="1800" dirty="0" smtClean="0">
                <a:latin typeface="Consolas" panose="020B0609020204030204" pitchFamily="49" charset="0"/>
              </a:rPr>
              <a:t>   </a:t>
            </a:r>
            <a:br>
              <a:rPr lang="en-US" altLang="zh-TW" sz="1800" dirty="0" smtClean="0">
                <a:latin typeface="Consolas" panose="020B0609020204030204" pitchFamily="49" charset="0"/>
              </a:rPr>
            </a:br>
            <a:r>
              <a:rPr lang="en-US" altLang="zh-TW" sz="1800" dirty="0" smtClean="0">
                <a:latin typeface="Consolas" panose="020B0609020204030204" pitchFamily="49" charset="0"/>
              </a:rPr>
              <a:t>                     </a:t>
            </a:r>
            <a:r>
              <a:rPr lang="en-US" altLang="zh-TW" sz="1800" dirty="0" err="1" smtClean="0">
                <a:latin typeface="Consolas" panose="020B0609020204030204" pitchFamily="49" charset="0"/>
              </a:rPr>
              <a:t>pickRandomWord</a:t>
            </a:r>
            <a:r>
              <a:rPr lang="en-US" altLang="zh-TW" sz="1800" dirty="0" smtClean="0">
                <a:latin typeface="Consolas" panose="020B0609020204030204" pitchFamily="49" charset="0"/>
              </a:rPr>
              <a:t>(</a:t>
            </a:r>
            <a:r>
              <a:rPr lang="en-US" altLang="zh-TW" sz="1800" dirty="0" err="1" smtClean="0">
                <a:latin typeface="Consolas" panose="020B0609020204030204" pitchFamily="49" charset="0"/>
              </a:rPr>
              <a:t>randomBodyParts</a:t>
            </a:r>
            <a:r>
              <a:rPr lang="en-US" altLang="zh-TW" sz="1800" dirty="0">
                <a:latin typeface="Consolas" panose="020B0609020204030204" pitchFamily="49" charset="0"/>
              </a:rPr>
              <a:t>) + </a:t>
            </a:r>
          </a:p>
          <a:p>
            <a:pPr marL="0" indent="0">
              <a:buNone/>
            </a:pPr>
            <a:r>
              <a:rPr lang="en-US" altLang="zh-TW" sz="1800" dirty="0" smtClean="0">
                <a:latin typeface="Consolas" panose="020B0609020204030204" pitchFamily="49" charset="0"/>
              </a:rPr>
              <a:t>                     " </a:t>
            </a:r>
            <a:r>
              <a:rPr lang="en-US" altLang="zh-TW" sz="1800" dirty="0">
                <a:latin typeface="Consolas" panose="020B0609020204030204" pitchFamily="49" charset="0"/>
              </a:rPr>
              <a:t>is like a " </a:t>
            </a:r>
            <a:r>
              <a:rPr lang="en-US" altLang="zh-TW" sz="1800" dirty="0" smtClean="0">
                <a:latin typeface="Consolas" panose="020B0609020204030204" pitchFamily="49" charset="0"/>
              </a:rPr>
              <a:t>+ </a:t>
            </a:r>
            <a:br>
              <a:rPr lang="en-US" altLang="zh-TW" sz="1800" dirty="0" smtClean="0">
                <a:latin typeface="Consolas" panose="020B0609020204030204" pitchFamily="49" charset="0"/>
              </a:rPr>
            </a:br>
            <a:r>
              <a:rPr lang="en-US" altLang="zh-TW" sz="1800" dirty="0" smtClean="0">
                <a:latin typeface="Consolas" panose="020B0609020204030204" pitchFamily="49" charset="0"/>
              </a:rPr>
              <a:t>                     </a:t>
            </a:r>
            <a:r>
              <a:rPr lang="en-US" altLang="zh-TW" sz="1800" dirty="0" err="1" smtClean="0">
                <a:latin typeface="Consolas" panose="020B0609020204030204" pitchFamily="49" charset="0"/>
              </a:rPr>
              <a:t>pickRandomWord</a:t>
            </a:r>
            <a:r>
              <a:rPr lang="en-US" altLang="zh-TW" sz="1800" dirty="0" smtClean="0">
                <a:latin typeface="Consolas" panose="020B0609020204030204" pitchFamily="49" charset="0"/>
              </a:rPr>
              <a:t>(</a:t>
            </a:r>
            <a:r>
              <a:rPr lang="en-US" altLang="zh-TW" sz="1800" dirty="0" err="1" smtClean="0">
                <a:latin typeface="Consolas" panose="020B0609020204030204" pitchFamily="49" charset="0"/>
              </a:rPr>
              <a:t>randomAdjectives</a:t>
            </a:r>
            <a:r>
              <a:rPr lang="en-US" altLang="zh-TW" sz="1800" dirty="0">
                <a:latin typeface="Consolas" panose="020B0609020204030204" pitchFamily="49" charset="0"/>
              </a:rPr>
              <a:t>) + </a:t>
            </a:r>
            <a:r>
              <a:rPr lang="en-US" altLang="zh-TW" sz="1800" dirty="0" smtClean="0">
                <a:latin typeface="Consolas" panose="020B0609020204030204" pitchFamily="49" charset="0"/>
              </a:rPr>
              <a:t/>
            </a:r>
            <a:br>
              <a:rPr lang="en-US" altLang="zh-TW" sz="1800" dirty="0" smtClean="0">
                <a:latin typeface="Consolas" panose="020B0609020204030204" pitchFamily="49" charset="0"/>
              </a:rPr>
            </a:br>
            <a:r>
              <a:rPr lang="en-US" altLang="zh-TW" sz="1800" dirty="0" smtClean="0">
                <a:latin typeface="Consolas" panose="020B0609020204030204" pitchFamily="49" charset="0"/>
              </a:rPr>
              <a:t>                     " </a:t>
            </a:r>
            <a:r>
              <a:rPr lang="en-US" altLang="zh-TW" sz="1800" dirty="0">
                <a:latin typeface="Consolas" panose="020B0609020204030204" pitchFamily="49" charset="0"/>
              </a:rPr>
              <a:t>" + </a:t>
            </a:r>
            <a:r>
              <a:rPr lang="en-US" altLang="zh-TW" sz="1800" dirty="0" smtClean="0">
                <a:latin typeface="Consolas" panose="020B0609020204030204" pitchFamily="49" charset="0"/>
              </a:rPr>
              <a:t/>
            </a:r>
            <a:br>
              <a:rPr lang="en-US" altLang="zh-TW" sz="1800" dirty="0" smtClean="0">
                <a:latin typeface="Consolas" panose="020B0609020204030204" pitchFamily="49" charset="0"/>
              </a:rPr>
            </a:br>
            <a:r>
              <a:rPr lang="en-US" altLang="zh-TW" sz="1800" dirty="0" smtClean="0">
                <a:latin typeface="Consolas" panose="020B0609020204030204" pitchFamily="49" charset="0"/>
              </a:rPr>
              <a:t>                     </a:t>
            </a:r>
            <a:r>
              <a:rPr lang="en-US" altLang="zh-TW" sz="1800" dirty="0" err="1" smtClean="0">
                <a:latin typeface="Consolas" panose="020B0609020204030204" pitchFamily="49" charset="0"/>
              </a:rPr>
              <a:t>pickRandomWord</a:t>
            </a:r>
            <a:r>
              <a:rPr lang="en-US" altLang="zh-TW" sz="1800" dirty="0" smtClean="0">
                <a:latin typeface="Consolas" panose="020B0609020204030204" pitchFamily="49" charset="0"/>
              </a:rPr>
              <a:t>(</a:t>
            </a:r>
            <a:r>
              <a:rPr lang="en-US" altLang="zh-TW" sz="1800" dirty="0" err="1" smtClean="0">
                <a:latin typeface="Consolas" panose="020B0609020204030204" pitchFamily="49" charset="0"/>
              </a:rPr>
              <a:t>randomWords</a:t>
            </a:r>
            <a:r>
              <a:rPr lang="en-US" altLang="zh-TW" sz="1800" dirty="0">
                <a:latin typeface="Consolas" panose="020B0609020204030204" pitchFamily="49" charset="0"/>
              </a:rPr>
              <a:t>) + "!!!";</a:t>
            </a:r>
          </a:p>
          <a:p>
            <a:pPr marL="0" indent="0">
              <a:buNone/>
            </a:pPr>
            <a:r>
              <a:rPr lang="en-US" altLang="zh-TW" sz="1800" dirty="0" smtClean="0">
                <a:latin typeface="Consolas" panose="020B0609020204030204" pitchFamily="49" charset="0"/>
              </a:rPr>
              <a:t>  return </a:t>
            </a:r>
            <a:r>
              <a:rPr lang="en-US" altLang="zh-TW" sz="1800" dirty="0" err="1">
                <a:latin typeface="Consolas" panose="020B0609020204030204" pitchFamily="49" charset="0"/>
              </a:rPr>
              <a:t>randomString</a:t>
            </a:r>
            <a:r>
              <a:rPr lang="en-US" altLang="zh-TW" sz="1800" dirty="0">
                <a:latin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altLang="zh-TW" sz="1800" dirty="0">
                <a:latin typeface="Consolas" panose="020B0609020204030204" pitchFamily="49" charset="0"/>
              </a:rPr>
              <a:t>};</a:t>
            </a:r>
            <a:endParaRPr lang="zh-TW" altLang="en-US" sz="1800" dirty="0">
              <a:latin typeface="Consolas" panose="020B0609020204030204" pitchFamily="49" charset="0"/>
            </a:endParaRPr>
          </a:p>
        </p:txBody>
      </p:sp>
      <p:sp>
        <p:nvSpPr>
          <p:cNvPr id="6" name="內容版面配置區 4"/>
          <p:cNvSpPr txBox="1">
            <a:spLocks/>
          </p:cNvSpPr>
          <p:nvPr/>
        </p:nvSpPr>
        <p:spPr>
          <a:xfrm>
            <a:off x="501825" y="5157192"/>
            <a:ext cx="8229600" cy="1584176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TW" sz="1400" dirty="0" err="1">
                <a:latin typeface="Consolas" panose="020B0609020204030204" pitchFamily="49" charset="0"/>
              </a:rPr>
              <a:t>generateRandomInsult</a:t>
            </a:r>
            <a:r>
              <a:rPr lang="en-US" altLang="zh-TW" sz="1400" dirty="0"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altLang="zh-TW" sz="1400" dirty="0">
                <a:solidFill>
                  <a:srgbClr val="FF0000"/>
                </a:solidFill>
                <a:latin typeface="Consolas" panose="020B0609020204030204" pitchFamily="49" charset="0"/>
              </a:rPr>
              <a:t>"Your Face is like a Smelly Stick!!!"</a:t>
            </a:r>
          </a:p>
          <a:p>
            <a:pPr marL="0" indent="0">
              <a:buNone/>
            </a:pPr>
            <a:r>
              <a:rPr lang="en-US" altLang="zh-TW" sz="1400" dirty="0" err="1">
                <a:latin typeface="Consolas" panose="020B0609020204030204" pitchFamily="49" charset="0"/>
              </a:rPr>
              <a:t>generateRandomInsult</a:t>
            </a:r>
            <a:r>
              <a:rPr lang="en-US" altLang="zh-TW" sz="1400" dirty="0"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altLang="zh-TW" sz="1400" dirty="0">
                <a:solidFill>
                  <a:srgbClr val="FF0000"/>
                </a:solidFill>
                <a:latin typeface="Consolas" panose="020B0609020204030204" pitchFamily="49" charset="0"/>
              </a:rPr>
              <a:t>"Your Hair is like a Boring Stick!!!"</a:t>
            </a:r>
          </a:p>
          <a:p>
            <a:pPr marL="0" indent="0">
              <a:buNone/>
            </a:pPr>
            <a:r>
              <a:rPr lang="en-US" altLang="zh-TW" sz="1400" dirty="0" err="1">
                <a:latin typeface="Consolas" panose="020B0609020204030204" pitchFamily="49" charset="0"/>
              </a:rPr>
              <a:t>generateRandomInsult</a:t>
            </a:r>
            <a:r>
              <a:rPr lang="en-US" altLang="zh-TW" sz="1400" dirty="0">
                <a:latin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altLang="zh-TW" sz="1400" dirty="0">
                <a:solidFill>
                  <a:srgbClr val="FF0000"/>
                </a:solidFill>
                <a:latin typeface="Consolas" panose="020B0609020204030204" pitchFamily="49" charset="0"/>
              </a:rPr>
              <a:t>"Your Face is like a Stupid Fly!!!"</a:t>
            </a:r>
            <a:endParaRPr lang="zh-TW" altLang="en-US" sz="1400" dirty="0">
              <a:solidFill>
                <a:srgbClr val="FF0000"/>
              </a:solidFill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8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早期執行</a:t>
            </a:r>
            <a:r>
              <a:rPr lang="en-US" altLang="zh-TW" dirty="0" smtClean="0"/>
              <a:t>return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2000" dirty="0" err="1"/>
              <a:t>var</a:t>
            </a:r>
            <a:r>
              <a:rPr lang="en-US" altLang="zh-TW" sz="2000" dirty="0"/>
              <a:t> </a:t>
            </a:r>
            <a:r>
              <a:rPr lang="en-US" altLang="zh-TW" sz="2000" dirty="0" err="1"/>
              <a:t>fifthLetter</a:t>
            </a:r>
            <a:r>
              <a:rPr lang="en-US" altLang="zh-TW" sz="2000" dirty="0"/>
              <a:t> = function (name) {</a:t>
            </a:r>
          </a:p>
          <a:p>
            <a:pPr marL="0" indent="0">
              <a:buNone/>
            </a:pPr>
            <a:r>
              <a:rPr lang="en-US" altLang="zh-TW" sz="2000" dirty="0"/>
              <a:t> </a:t>
            </a:r>
            <a:r>
              <a:rPr lang="en-US" altLang="zh-TW" sz="2000" dirty="0" smtClean="0"/>
              <a:t> if </a:t>
            </a:r>
            <a:r>
              <a:rPr lang="en-US" altLang="zh-TW" sz="2000" dirty="0"/>
              <a:t>(</a:t>
            </a:r>
            <a:r>
              <a:rPr lang="en-US" altLang="zh-TW" sz="2000" dirty="0" err="1"/>
              <a:t>name.length</a:t>
            </a:r>
            <a:r>
              <a:rPr lang="en-US" altLang="zh-TW" sz="2000" dirty="0"/>
              <a:t> &lt; 5) </a:t>
            </a:r>
            <a:r>
              <a:rPr lang="en-US" altLang="zh-TW" sz="2000" dirty="0" smtClean="0"/>
              <a:t>{</a:t>
            </a:r>
          </a:p>
          <a:p>
            <a:pPr marL="0" indent="0">
              <a:buNone/>
            </a:pPr>
            <a:r>
              <a:rPr lang="en-US" altLang="zh-TW" sz="2000" dirty="0"/>
              <a:t> </a:t>
            </a:r>
            <a:r>
              <a:rPr lang="en-US" altLang="zh-TW" sz="2000" dirty="0" smtClean="0"/>
              <a:t>   return;</a:t>
            </a:r>
          </a:p>
          <a:p>
            <a:pPr marL="0" indent="0">
              <a:buNone/>
            </a:pPr>
            <a:r>
              <a:rPr lang="en-US" altLang="zh-TW" sz="2000" dirty="0"/>
              <a:t> </a:t>
            </a:r>
            <a:r>
              <a:rPr lang="en-US" altLang="zh-TW" sz="2000" dirty="0" smtClean="0"/>
              <a:t> }</a:t>
            </a:r>
          </a:p>
          <a:p>
            <a:pPr marL="0" indent="0">
              <a:buNone/>
            </a:pPr>
            <a:r>
              <a:rPr lang="en-US" altLang="zh-TW" sz="2000" dirty="0"/>
              <a:t> </a:t>
            </a:r>
            <a:r>
              <a:rPr lang="en-US" altLang="zh-TW" sz="2000" dirty="0" smtClean="0"/>
              <a:t> return </a:t>
            </a:r>
            <a:r>
              <a:rPr lang="en-US" altLang="zh-TW" sz="2000" dirty="0"/>
              <a:t>"The fifth letter of your name is " + </a:t>
            </a:r>
            <a:endParaRPr lang="en-US" altLang="zh-TW" sz="2000" dirty="0" smtClean="0"/>
          </a:p>
          <a:p>
            <a:pPr marL="0" indent="0">
              <a:buNone/>
            </a:pPr>
            <a:r>
              <a:rPr lang="en-US" altLang="zh-TW" sz="2000" dirty="0"/>
              <a:t> </a:t>
            </a:r>
            <a:r>
              <a:rPr lang="en-US" altLang="zh-TW" sz="2000" dirty="0" smtClean="0"/>
              <a:t>        name[4</a:t>
            </a:r>
            <a:r>
              <a:rPr lang="en-US" altLang="zh-TW" sz="2000" dirty="0"/>
              <a:t>] + ".";</a:t>
            </a:r>
          </a:p>
          <a:p>
            <a:pPr marL="0" indent="0">
              <a:buNone/>
            </a:pPr>
            <a:r>
              <a:rPr lang="en-US" altLang="zh-TW" sz="2000" dirty="0" smtClean="0"/>
              <a:t>};</a:t>
            </a:r>
          </a:p>
          <a:p>
            <a:pPr marL="0" indent="0">
              <a:buNone/>
            </a:pPr>
            <a:endParaRPr lang="en-US" altLang="zh-TW" sz="2000" dirty="0"/>
          </a:p>
          <a:p>
            <a:pPr marL="0" indent="0">
              <a:buNone/>
            </a:pPr>
            <a:r>
              <a:rPr lang="zh-TW" altLang="en-US" sz="2000" dirty="0" smtClean="0"/>
              <a:t>執行例：</a:t>
            </a:r>
            <a:endParaRPr lang="en-US" altLang="zh-TW" sz="2000" dirty="0" smtClean="0"/>
          </a:p>
          <a:p>
            <a:pPr marL="0" indent="0">
              <a:buNone/>
            </a:pPr>
            <a:r>
              <a:rPr lang="en-US" altLang="zh-TW" sz="2000" dirty="0" err="1"/>
              <a:t>fifthLetter</a:t>
            </a:r>
            <a:r>
              <a:rPr lang="en-US" altLang="zh-TW" sz="2000" dirty="0"/>
              <a:t>("Nicholas");</a:t>
            </a:r>
          </a:p>
          <a:p>
            <a:pPr marL="0" indent="0">
              <a:buNone/>
            </a:pPr>
            <a:r>
              <a:rPr lang="en-US" altLang="zh-TW" sz="2000" dirty="0">
                <a:solidFill>
                  <a:srgbClr val="FF0000"/>
                </a:solidFill>
              </a:rPr>
              <a:t>"The fifth letter of your name is o</a:t>
            </a:r>
            <a:r>
              <a:rPr lang="en-US" altLang="zh-TW" sz="2000" dirty="0" smtClean="0">
                <a:solidFill>
                  <a:srgbClr val="FF0000"/>
                </a:solidFill>
              </a:rPr>
              <a:t>.”</a:t>
            </a:r>
          </a:p>
          <a:p>
            <a:pPr marL="0" indent="0">
              <a:buNone/>
            </a:pPr>
            <a:r>
              <a:rPr lang="en-US" altLang="zh-TW" sz="2000" dirty="0" err="1"/>
              <a:t>fifthLetter</a:t>
            </a:r>
            <a:r>
              <a:rPr lang="en-US" altLang="zh-TW" sz="2000" dirty="0"/>
              <a:t>("Nick");</a:t>
            </a:r>
          </a:p>
          <a:p>
            <a:pPr marL="0" indent="0">
              <a:buNone/>
            </a:pPr>
            <a:r>
              <a:rPr lang="en-US" altLang="zh-TW" sz="2000" dirty="0">
                <a:solidFill>
                  <a:srgbClr val="FF0000"/>
                </a:solidFill>
              </a:rPr>
              <a:t>undefined</a:t>
            </a:r>
          </a:p>
          <a:p>
            <a:pPr marL="0" indent="0">
              <a:buNone/>
            </a:pPr>
            <a:endParaRPr lang="en-US" altLang="zh-TW" sz="2000" dirty="0" smtClean="0"/>
          </a:p>
        </p:txBody>
      </p:sp>
    </p:spTree>
    <p:extLst>
      <p:ext uri="{BB962C8B-B14F-4D97-AF65-F5344CB8AC3E}">
        <p14:creationId xmlns:p14="http://schemas.microsoft.com/office/powerpoint/2010/main" val="143745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z="4000" dirty="0" smtClean="0"/>
              <a:t>使用多個</a:t>
            </a:r>
            <a:r>
              <a:rPr lang="en-US" altLang="zh-TW" sz="4000" dirty="0" smtClean="0"/>
              <a:t>return</a:t>
            </a:r>
            <a:r>
              <a:rPr lang="zh-TW" altLang="en-US" sz="4000" dirty="0" smtClean="0"/>
              <a:t>來取代</a:t>
            </a:r>
            <a:r>
              <a:rPr lang="en-US" altLang="zh-TW" sz="4000" dirty="0" smtClean="0"/>
              <a:t>if else if </a:t>
            </a:r>
            <a:endParaRPr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TW" dirty="0" err="1"/>
              <a:t>var</a:t>
            </a:r>
            <a:r>
              <a:rPr lang="en-US" altLang="zh-TW" dirty="0"/>
              <a:t> </a:t>
            </a:r>
            <a:r>
              <a:rPr lang="en-US" altLang="zh-TW" dirty="0" err="1"/>
              <a:t>medalForScore</a:t>
            </a:r>
            <a:r>
              <a:rPr lang="en-US" altLang="zh-TW" dirty="0"/>
              <a:t> = function (score) {</a:t>
            </a:r>
          </a:p>
          <a:p>
            <a:pPr marL="0" indent="0">
              <a:buNone/>
            </a:pPr>
            <a:r>
              <a:rPr lang="en-US" altLang="zh-TW" dirty="0" smtClean="0"/>
              <a:t>  if </a:t>
            </a:r>
            <a:r>
              <a:rPr lang="en-US" altLang="zh-TW" dirty="0"/>
              <a:t>(score &lt; 3) {</a:t>
            </a:r>
          </a:p>
          <a:p>
            <a:pPr marL="0" indent="0">
              <a:buNone/>
            </a:pPr>
            <a:r>
              <a:rPr lang="en-US" altLang="zh-TW" dirty="0" smtClean="0"/>
              <a:t>    return </a:t>
            </a:r>
            <a:r>
              <a:rPr lang="en-US" altLang="zh-TW" dirty="0"/>
              <a:t>"Bronze";</a:t>
            </a:r>
          </a:p>
          <a:p>
            <a:pPr marL="0" indent="0">
              <a:buNone/>
            </a:pPr>
            <a:r>
              <a:rPr lang="en-US" altLang="zh-TW" dirty="0" smtClean="0"/>
              <a:t>  }</a:t>
            </a:r>
          </a:p>
          <a:p>
            <a:pPr marL="0" indent="0">
              <a:buNone/>
            </a:pPr>
            <a:r>
              <a:rPr lang="en-US" altLang="zh-TW" dirty="0" smtClean="0"/>
              <a:t>  if </a:t>
            </a:r>
            <a:r>
              <a:rPr lang="en-US" altLang="zh-TW" dirty="0"/>
              <a:t>(score &lt; 7) {</a:t>
            </a:r>
          </a:p>
          <a:p>
            <a:pPr marL="0" indent="0">
              <a:buNone/>
            </a:pPr>
            <a:r>
              <a:rPr lang="en-US" altLang="zh-TW" dirty="0" smtClean="0"/>
              <a:t>    return </a:t>
            </a:r>
            <a:r>
              <a:rPr lang="en-US" altLang="zh-TW" dirty="0"/>
              <a:t>"Silver";</a:t>
            </a:r>
          </a:p>
          <a:p>
            <a:pPr marL="0" indent="0">
              <a:buNone/>
            </a:pPr>
            <a:r>
              <a:rPr lang="en-US" altLang="zh-TW" dirty="0" smtClean="0"/>
              <a:t>  }</a:t>
            </a:r>
            <a:endParaRPr lang="en-US" altLang="zh-TW" dirty="0"/>
          </a:p>
          <a:p>
            <a:pPr marL="0" indent="0">
              <a:buNone/>
            </a:pPr>
            <a:r>
              <a:rPr lang="en-US" altLang="zh-TW" dirty="0" smtClean="0"/>
              <a:t>  return </a:t>
            </a:r>
            <a:r>
              <a:rPr lang="en-US" altLang="zh-TW" dirty="0"/>
              <a:t>"Gold";</a:t>
            </a:r>
          </a:p>
          <a:p>
            <a:pPr marL="0" indent="0">
              <a:buNone/>
            </a:pPr>
            <a:r>
              <a:rPr lang="en-US" altLang="zh-TW" dirty="0"/>
              <a:t>};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45351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簡化的函式寫法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800" dirty="0" err="1"/>
              <a:t>var</a:t>
            </a:r>
            <a:r>
              <a:rPr lang="en-US" altLang="zh-TW" sz="2800" dirty="0"/>
              <a:t> double = function (number) {</a:t>
            </a:r>
          </a:p>
          <a:p>
            <a:pPr marL="0" indent="0">
              <a:buNone/>
            </a:pPr>
            <a:r>
              <a:rPr lang="en-US" altLang="zh-TW" sz="2800" dirty="0" smtClean="0"/>
              <a:t>  return </a:t>
            </a:r>
            <a:r>
              <a:rPr lang="en-US" altLang="zh-TW" sz="2800" dirty="0"/>
              <a:t>number * 2;</a:t>
            </a:r>
          </a:p>
          <a:p>
            <a:pPr marL="0" indent="0">
              <a:buNone/>
            </a:pPr>
            <a:r>
              <a:rPr lang="en-US" altLang="zh-TW" sz="2800" dirty="0"/>
              <a:t>};</a:t>
            </a:r>
          </a:p>
          <a:p>
            <a:pPr marL="0" indent="0">
              <a:buNone/>
            </a:pPr>
            <a:r>
              <a:rPr lang="en-US" altLang="zh-TW" sz="2800" dirty="0" smtClean="0">
                <a:solidFill>
                  <a:schemeClr val="accent1"/>
                </a:solidFill>
              </a:rPr>
              <a:t>shorthand version:</a:t>
            </a:r>
            <a:endParaRPr lang="en-US" altLang="zh-TW" sz="28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en-US" altLang="zh-TW" sz="2800" dirty="0"/>
              <a:t>function double(number) {</a:t>
            </a:r>
          </a:p>
          <a:p>
            <a:pPr marL="0" indent="0">
              <a:buNone/>
            </a:pPr>
            <a:r>
              <a:rPr lang="en-US" altLang="zh-TW" sz="2800" dirty="0" smtClean="0"/>
              <a:t>  return </a:t>
            </a:r>
            <a:r>
              <a:rPr lang="en-US" altLang="zh-TW" sz="2800" dirty="0"/>
              <a:t>number * 2;</a:t>
            </a:r>
          </a:p>
          <a:p>
            <a:pPr marL="0" indent="0">
              <a:buNone/>
            </a:pPr>
            <a:r>
              <a:rPr lang="en-US" altLang="zh-TW" sz="2800" dirty="0" smtClean="0"/>
              <a:t>}</a:t>
            </a:r>
          </a:p>
          <a:p>
            <a:pPr marL="0" indent="0">
              <a:buNone/>
            </a:pPr>
            <a:r>
              <a:rPr lang="zh-TW" altLang="en-US" sz="2800" dirty="0" smtClean="0"/>
              <a:t>註：這種寫法基本上就是類似</a:t>
            </a:r>
            <a:r>
              <a:rPr lang="en-US" altLang="zh-TW" sz="2800" dirty="0" smtClean="0"/>
              <a:t>C/C++/C#/Java</a:t>
            </a:r>
            <a:r>
              <a:rPr lang="zh-TW" altLang="en-US" sz="2800" dirty="0" smtClean="0"/>
              <a:t>的函式寫法</a:t>
            </a:r>
            <a:endParaRPr lang="en-US" altLang="zh-TW" sz="2800" dirty="0"/>
          </a:p>
          <a:p>
            <a:pPr marL="0" indent="0">
              <a:buNone/>
            </a:pPr>
            <a:endParaRPr lang="zh-TW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9214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本週挑戰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zh-TW" altLang="en-US" dirty="0" smtClean="0"/>
              <a:t>撰寫</a:t>
            </a:r>
            <a:r>
              <a:rPr lang="en-US" altLang="zh-TW" dirty="0" smtClean="0"/>
              <a:t>2</a:t>
            </a:r>
            <a:r>
              <a:rPr lang="zh-TW" altLang="en-US" dirty="0" smtClean="0"/>
              <a:t>個函式</a:t>
            </a:r>
            <a:r>
              <a:rPr lang="en-US" altLang="zh-TW" dirty="0" smtClean="0"/>
              <a:t>add</a:t>
            </a:r>
            <a:r>
              <a:rPr lang="zh-TW" altLang="en-US" dirty="0" smtClean="0"/>
              <a:t>與</a:t>
            </a:r>
            <a:r>
              <a:rPr lang="en-US" altLang="zh-TW" dirty="0" smtClean="0"/>
              <a:t>multiply</a:t>
            </a:r>
            <a:r>
              <a:rPr lang="zh-TW" altLang="en-US" dirty="0" smtClean="0"/>
              <a:t>，回傳</a:t>
            </a:r>
            <a:r>
              <a:rPr lang="en-US" altLang="zh-TW" dirty="0" smtClean="0"/>
              <a:t>2</a:t>
            </a:r>
            <a:r>
              <a:rPr lang="zh-TW" altLang="en-US" dirty="0" smtClean="0"/>
              <a:t>數相加與相乘後的結果。</a:t>
            </a:r>
            <a:endParaRPr lang="en-US" altLang="zh-TW" dirty="0" smtClean="0"/>
          </a:p>
          <a:p>
            <a:pPr marL="514350" indent="-514350">
              <a:buFont typeface="+mj-lt"/>
              <a:buAutoNum type="arabicPeriod"/>
            </a:pPr>
            <a:r>
              <a:rPr lang="zh-TW" altLang="en-US" dirty="0" smtClean="0"/>
              <a:t>傳回</a:t>
            </a:r>
            <a:r>
              <a:rPr lang="en-US" altLang="zh-TW" dirty="0" smtClean="0"/>
              <a:t>2</a:t>
            </a:r>
            <a:r>
              <a:rPr lang="zh-TW" altLang="en-US" dirty="0" smtClean="0"/>
              <a:t>個陣列內容是否一樣</a:t>
            </a:r>
            <a:r>
              <a:rPr lang="en-US" altLang="zh-TW" dirty="0"/>
              <a:t>?</a:t>
            </a:r>
            <a:r>
              <a:rPr lang="en-US" altLang="zh-TW" dirty="0" smtClean="0"/>
              <a:t>true : false</a:t>
            </a:r>
          </a:p>
          <a:p>
            <a:pPr marL="800100" lvl="2" indent="0">
              <a:buNone/>
            </a:pPr>
            <a:r>
              <a:rPr lang="en-US" altLang="zh-TW" sz="2000" dirty="0" err="1" smtClean="0"/>
              <a:t>areArraysSame</a:t>
            </a:r>
            <a:r>
              <a:rPr lang="en-US" altLang="zh-TW" sz="2000" dirty="0"/>
              <a:t>([1, 2, 3], [4, 5, 6</a:t>
            </a:r>
            <a:r>
              <a:rPr lang="en-US" altLang="zh-TW" sz="2000" dirty="0" smtClean="0"/>
              <a:t>]);</a:t>
            </a:r>
          </a:p>
          <a:p>
            <a:pPr marL="800100" lvl="2" indent="0">
              <a:buNone/>
            </a:pPr>
            <a:r>
              <a:rPr lang="en-US" altLang="zh-TW" sz="2000" dirty="0" smtClean="0">
                <a:solidFill>
                  <a:srgbClr val="C00000"/>
                </a:solidFill>
              </a:rPr>
              <a:t>false</a:t>
            </a:r>
            <a:endParaRPr lang="zh-TW" alt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54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954" y="31999"/>
            <a:ext cx="8229600" cy="1020737"/>
          </a:xfrm>
        </p:spPr>
        <p:txBody>
          <a:bodyPr/>
          <a:lstStyle/>
          <a:p>
            <a:r>
              <a:rPr lang="zh-TW" altLang="en-US" dirty="0" smtClean="0"/>
              <a:t>函式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051648"/>
          </a:xfrm>
        </p:spPr>
        <p:txBody>
          <a:bodyPr>
            <a:normAutofit fontScale="92500" lnSpcReduction="10000"/>
          </a:bodyPr>
          <a:lstStyle/>
          <a:p>
            <a:pPr marL="358775" lvl="1"/>
            <a:r>
              <a:rPr lang="zh-TW" altLang="en-US" dirty="0" smtClean="0"/>
              <a:t>函式是一種讓我們將程式碼結合在一起，好讓我們可以重複的利用程式碼，例如在</a:t>
            </a:r>
            <a:r>
              <a:rPr lang="en-US" altLang="zh-TW" dirty="0" smtClean="0"/>
              <a:t>Math</a:t>
            </a:r>
            <a:r>
              <a:rPr lang="zh-TW" altLang="en-US" dirty="0" smtClean="0"/>
              <a:t>這個類別裏提供了許多有關於數學的函式，例：</a:t>
            </a:r>
            <a:endParaRPr lang="en-US" altLang="zh-TW" dirty="0" smtClean="0"/>
          </a:p>
          <a:p>
            <a:pPr marL="758825" lvl="2"/>
            <a:r>
              <a:rPr lang="zh-TW" altLang="en-US" dirty="0" smtClean="0"/>
              <a:t>取絕對值的函式：</a:t>
            </a:r>
            <a:r>
              <a:rPr lang="en-US" altLang="zh-TW" dirty="0" smtClean="0"/>
              <a:t>abs</a:t>
            </a:r>
          </a:p>
          <a:p>
            <a:pPr marL="758825" lvl="2"/>
            <a:r>
              <a:rPr lang="zh-TW" altLang="en-US" dirty="0" smtClean="0"/>
              <a:t>取最大值函式：</a:t>
            </a:r>
            <a:r>
              <a:rPr lang="en-US" altLang="zh-TW" dirty="0" smtClean="0"/>
              <a:t>max</a:t>
            </a:r>
          </a:p>
          <a:p>
            <a:pPr marL="758825" lvl="2"/>
            <a:r>
              <a:rPr lang="zh-TW" altLang="en-US" dirty="0" smtClean="0"/>
              <a:t>取最小值函式：</a:t>
            </a:r>
            <a:r>
              <a:rPr lang="en-US" altLang="zh-TW" dirty="0" smtClean="0"/>
              <a:t>min</a:t>
            </a:r>
          </a:p>
          <a:p>
            <a:pPr marL="758825" lvl="2"/>
            <a:r>
              <a:rPr lang="zh-TW" altLang="en-US" dirty="0" smtClean="0"/>
              <a:t>取隨機值函式：</a:t>
            </a:r>
            <a:r>
              <a:rPr lang="en-US" altLang="zh-TW" dirty="0" smtClean="0"/>
              <a:t>random</a:t>
            </a:r>
          </a:p>
          <a:p>
            <a:pPr marL="758825" lvl="2"/>
            <a:r>
              <a:rPr lang="zh-TW" altLang="en-US" dirty="0" smtClean="0"/>
              <a:t>三角函式：</a:t>
            </a:r>
            <a:r>
              <a:rPr lang="en-US" altLang="zh-TW" dirty="0" smtClean="0"/>
              <a:t>sin, cos, tan…</a:t>
            </a:r>
          </a:p>
          <a:p>
            <a:pPr marL="358775" lvl="1"/>
            <a:r>
              <a:rPr lang="zh-TW" altLang="en-US" dirty="0" smtClean="0"/>
              <a:t>函式分：內建函式與自建函式</a:t>
            </a:r>
            <a:endParaRPr lang="en-US" altLang="zh-TW" dirty="0" smtClean="0"/>
          </a:p>
          <a:p>
            <a:pPr marL="358775" lvl="1"/>
            <a:r>
              <a:rPr lang="zh-TW" altLang="en-US" dirty="0" smtClean="0"/>
              <a:t>函式讓我們可以不需要用複製貼上的方式來重複利用一段程式碼</a:t>
            </a:r>
            <a:endParaRPr lang="en-US" altLang="zh-TW" dirty="0" smtClean="0"/>
          </a:p>
          <a:p>
            <a:pPr marL="758825" lvl="2"/>
            <a:r>
              <a:rPr lang="zh-TW" altLang="en-US" dirty="0" smtClean="0"/>
              <a:t>維護性</a:t>
            </a:r>
            <a:endParaRPr lang="en-US" altLang="zh-TW" dirty="0" smtClean="0"/>
          </a:p>
          <a:p>
            <a:pPr marL="758825" lvl="2"/>
            <a:r>
              <a:rPr lang="zh-TW" altLang="en-US" dirty="0" smtClean="0"/>
              <a:t>一致性</a:t>
            </a:r>
            <a:endParaRPr lang="en-US" altLang="zh-TW" dirty="0" smtClean="0"/>
          </a:p>
          <a:p>
            <a:pPr marL="758825" lvl="2"/>
            <a:endParaRPr lang="en-US" altLang="zh-TW" dirty="0" smtClean="0"/>
          </a:p>
          <a:p>
            <a:pPr marL="758825" lvl="2"/>
            <a:endParaRPr lang="en-US" altLang="zh-TW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88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函式的組成</a:t>
            </a:r>
            <a:endParaRPr lang="en-US" dirty="0"/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6725" y="2652712"/>
            <a:ext cx="8210550" cy="2543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57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建立一個簡單的函式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TW" altLang="en-US" sz="2800" dirty="0" smtClean="0"/>
              <a:t>在</a:t>
            </a:r>
            <a:r>
              <a:rPr lang="en-US" altLang="zh-TW" sz="2800" dirty="0" err="1" smtClean="0"/>
              <a:t>Consle</a:t>
            </a:r>
            <a:r>
              <a:rPr lang="zh-TW" altLang="en-US" sz="2800" dirty="0" smtClean="0"/>
              <a:t>中鍵入底下的程式</a:t>
            </a:r>
            <a:r>
              <a:rPr lang="en-US" altLang="zh-TW" sz="2800" dirty="0" smtClean="0"/>
              <a:t>(</a:t>
            </a:r>
            <a:r>
              <a:rPr lang="zh-TW" altLang="en-US" sz="2800" dirty="0" smtClean="0"/>
              <a:t>跳行使用</a:t>
            </a:r>
            <a:r>
              <a:rPr lang="en-US" altLang="zh-TW" sz="2800" dirty="0" smtClean="0"/>
              <a:t>shift-enter</a:t>
            </a:r>
            <a:r>
              <a:rPr lang="zh-TW" altLang="en-US" sz="2800" dirty="0" smtClean="0"/>
              <a:t>跳到下一行，在不執行程式碼的情況下。</a:t>
            </a:r>
            <a:r>
              <a:rPr lang="en-US" altLang="zh-TW" sz="2800" dirty="0" smtClean="0"/>
              <a:t>)</a:t>
            </a:r>
          </a:p>
          <a:p>
            <a:pPr marL="800100" lvl="2" indent="0">
              <a:buNone/>
            </a:pPr>
            <a:r>
              <a:rPr lang="en-US" altLang="zh-TW" sz="2000" dirty="0" err="1"/>
              <a:t>var</a:t>
            </a:r>
            <a:r>
              <a:rPr lang="en-US" altLang="zh-TW" sz="2000" dirty="0"/>
              <a:t> </a:t>
            </a:r>
            <a:r>
              <a:rPr lang="en-US" altLang="zh-TW" sz="2000" dirty="0" err="1"/>
              <a:t>ourFirstFunction</a:t>
            </a:r>
            <a:r>
              <a:rPr lang="en-US" altLang="zh-TW" sz="2000" dirty="0"/>
              <a:t> = function () {</a:t>
            </a:r>
          </a:p>
          <a:p>
            <a:pPr marL="800100" lvl="2" indent="0">
              <a:buNone/>
            </a:pPr>
            <a:r>
              <a:rPr lang="en-US" altLang="zh-TW" sz="2000" dirty="0" smtClean="0"/>
              <a:t>  console.log</a:t>
            </a:r>
            <a:r>
              <a:rPr lang="en-US" altLang="zh-TW" sz="2000" dirty="0"/>
              <a:t>("Hello world!");</a:t>
            </a:r>
          </a:p>
          <a:p>
            <a:pPr marL="800100" lvl="2" indent="0">
              <a:buNone/>
            </a:pPr>
            <a:r>
              <a:rPr lang="en-US" altLang="zh-TW" sz="2000" dirty="0" smtClean="0"/>
              <a:t>};</a:t>
            </a:r>
          </a:p>
          <a:p>
            <a:r>
              <a:rPr lang="zh-TW" altLang="en-US" sz="2800" dirty="0" smtClean="0"/>
              <a:t>上面這個函式會將回傳值儲存在</a:t>
            </a:r>
            <a:r>
              <a:rPr lang="en-US" altLang="zh-TW" sz="2800" dirty="0" err="1" smtClean="0"/>
              <a:t>ourFirstFunction</a:t>
            </a:r>
            <a:r>
              <a:rPr lang="zh-TW" altLang="en-US" sz="2800" dirty="0" smtClean="0"/>
              <a:t>這個變數裏。</a:t>
            </a:r>
            <a:endParaRPr lang="en-US" altLang="zh-TW" sz="2800" dirty="0" smtClean="0"/>
          </a:p>
          <a:p>
            <a:r>
              <a:rPr lang="zh-TW" altLang="en-US" sz="2800" dirty="0" smtClean="0"/>
              <a:t>在</a:t>
            </a:r>
            <a:r>
              <a:rPr lang="en-US" altLang="zh-TW" sz="2800" dirty="0" smtClean="0"/>
              <a:t>Console</a:t>
            </a:r>
            <a:r>
              <a:rPr lang="zh-TW" altLang="en-US" sz="2800" dirty="0" smtClean="0"/>
              <a:t>中使用</a:t>
            </a:r>
            <a:r>
              <a:rPr lang="en-US" altLang="zh-TW" sz="2800" dirty="0" smtClean="0"/>
              <a:t>(</a:t>
            </a:r>
            <a:r>
              <a:rPr lang="zh-TW" altLang="en-US" sz="2800" dirty="0" smtClean="0"/>
              <a:t>輸入</a:t>
            </a:r>
            <a:r>
              <a:rPr lang="en-US" altLang="zh-TW" sz="2800" dirty="0" smtClean="0"/>
              <a:t>)”</a:t>
            </a:r>
            <a:r>
              <a:rPr lang="en-US" altLang="zh-TW" sz="2800" dirty="0" err="1" smtClean="0"/>
              <a:t>ourFirstFunction</a:t>
            </a:r>
            <a:r>
              <a:rPr lang="en-US" altLang="zh-TW" sz="2800" dirty="0" smtClean="0"/>
              <a:t>();”</a:t>
            </a:r>
            <a:r>
              <a:rPr lang="zh-TW" altLang="en-US" sz="2800" dirty="0" smtClean="0"/>
              <a:t>進行函式的喚用，會執行函式中的</a:t>
            </a:r>
            <a:r>
              <a:rPr lang="en-US" altLang="zh-TW" sz="2800" dirty="0" smtClean="0"/>
              <a:t>console.log</a:t>
            </a:r>
            <a:r>
              <a:rPr lang="zh-TW" altLang="en-US" sz="2800" dirty="0" smtClean="0"/>
              <a:t>，印出：</a:t>
            </a:r>
            <a:endParaRPr lang="en-US" altLang="zh-TW" sz="2800" dirty="0" smtClean="0"/>
          </a:p>
          <a:p>
            <a:pPr lvl="1"/>
            <a:r>
              <a:rPr lang="en-US" altLang="zh-TW" dirty="0"/>
              <a:t>Hello world!</a:t>
            </a:r>
            <a:endParaRPr lang="zh-TW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0524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(</a:t>
            </a:r>
            <a:r>
              <a:rPr lang="zh-TW" altLang="en-US" dirty="0" smtClean="0"/>
              <a:t>續前</a:t>
            </a:r>
            <a:r>
              <a:rPr lang="en-US" altLang="zh-TW" dirty="0" smtClean="0"/>
              <a:t>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zh-TW" altLang="en-US" dirty="0" smtClean="0"/>
              <a:t>在</a:t>
            </a:r>
            <a:r>
              <a:rPr lang="en-US" altLang="zh-TW" dirty="0" smtClean="0"/>
              <a:t>Console</a:t>
            </a:r>
            <a:r>
              <a:rPr lang="zh-TW" altLang="en-US" dirty="0" smtClean="0"/>
              <a:t>中呼叫</a:t>
            </a:r>
            <a:r>
              <a:rPr lang="en-US" altLang="zh-TW" dirty="0" err="1" smtClean="0"/>
              <a:t>ourFirstFunction</a:t>
            </a:r>
            <a:r>
              <a:rPr lang="zh-TW" altLang="en-US" dirty="0" smtClean="0"/>
              <a:t>函式，除了</a:t>
            </a:r>
            <a:r>
              <a:rPr lang="en-US" altLang="zh-TW" dirty="0" smtClean="0"/>
              <a:t>”Hello World!”</a:t>
            </a:r>
            <a:r>
              <a:rPr lang="zh-TW" altLang="en-US" dirty="0" smtClean="0"/>
              <a:t>字串的輸出外，會再出現一個訊息：</a:t>
            </a:r>
            <a:endParaRPr lang="en-US" altLang="zh-TW" dirty="0" smtClean="0"/>
          </a:p>
          <a:p>
            <a:r>
              <a:rPr lang="zh-TW" altLang="en-US" dirty="0" smtClean="0"/>
              <a:t>這個訊息是告知我們函式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沒有回傳值</a:t>
            </a:r>
            <a:r>
              <a:rPr lang="en-US" altLang="zh-TW" dirty="0" smtClean="0"/>
              <a:t>(returned value)</a:t>
            </a:r>
          </a:p>
          <a:p>
            <a:r>
              <a:rPr lang="zh-TW" altLang="en-US" dirty="0" smtClean="0"/>
              <a:t>此時，我們可以加上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一個</a:t>
            </a:r>
            <a:r>
              <a:rPr lang="en-US" altLang="zh-TW" dirty="0" smtClean="0"/>
              <a:t>return</a:t>
            </a:r>
            <a:r>
              <a:rPr lang="zh-TW" altLang="en-US" dirty="0" smtClean="0"/>
              <a:t>試試 </a:t>
            </a:r>
            <a:r>
              <a:rPr lang="en-US" altLang="zh-TW" dirty="0" smtClean="0">
                <a:sym typeface="Wingdings" panose="05000000000000000000" pitchFamily="2" charset="2"/>
              </a:rPr>
              <a:t></a:t>
            </a:r>
          </a:p>
          <a:p>
            <a:r>
              <a:rPr lang="zh-TW" altLang="en-US" dirty="0" smtClean="0"/>
              <a:t>注意：</a:t>
            </a:r>
            <a:r>
              <a:rPr lang="en-US" altLang="zh-TW" dirty="0" smtClean="0"/>
              <a:t>return</a:t>
            </a:r>
            <a:r>
              <a:rPr lang="zh-TW" altLang="en-US" dirty="0" smtClean="0"/>
              <a:t>一旦被執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行，函式立刻終止並且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zh-TW" altLang="en-US" dirty="0" smtClean="0"/>
              <a:t>返迴至其呼叫者。</a:t>
            </a:r>
            <a:endParaRPr lang="en-US" altLang="zh-TW" dirty="0" smtClean="0"/>
          </a:p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2636912"/>
            <a:ext cx="2721901" cy="1512168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2293" y="4653136"/>
            <a:ext cx="3486150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64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94122"/>
          </a:xfrm>
        </p:spPr>
        <p:txBody>
          <a:bodyPr/>
          <a:lstStyle/>
          <a:p>
            <a:r>
              <a:rPr lang="zh-TW" altLang="en-US" dirty="0"/>
              <a:t>參數傳遞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763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2000" dirty="0" err="1"/>
              <a:t>var</a:t>
            </a:r>
            <a:r>
              <a:rPr lang="en-US" altLang="zh-TW" sz="2000" dirty="0"/>
              <a:t> </a:t>
            </a:r>
            <a:r>
              <a:rPr lang="en-US" altLang="zh-TW" sz="2000" dirty="0" err="1"/>
              <a:t>sayHelloTo</a:t>
            </a:r>
            <a:r>
              <a:rPr lang="en-US" altLang="zh-TW" sz="2000" dirty="0"/>
              <a:t> = function (name) {</a:t>
            </a:r>
          </a:p>
          <a:p>
            <a:pPr marL="0" indent="0">
              <a:buNone/>
            </a:pPr>
            <a:r>
              <a:rPr lang="en-US" altLang="zh-TW" sz="2000" dirty="0" smtClean="0"/>
              <a:t>  console.log</a:t>
            </a:r>
            <a:r>
              <a:rPr lang="en-US" altLang="zh-TW" sz="2000" dirty="0"/>
              <a:t>("Hello " + name + "!");</a:t>
            </a:r>
          </a:p>
          <a:p>
            <a:pPr marL="0" indent="0">
              <a:buNone/>
            </a:pPr>
            <a:r>
              <a:rPr lang="en-US" altLang="zh-TW" sz="2000" dirty="0" smtClean="0"/>
              <a:t>};</a:t>
            </a:r>
          </a:p>
          <a:p>
            <a:pPr marL="0" indent="0">
              <a:buNone/>
            </a:pPr>
            <a:endParaRPr lang="en-US" altLang="zh-TW" sz="2000" dirty="0"/>
          </a:p>
          <a:p>
            <a:r>
              <a:rPr lang="zh-TW" altLang="en-US" sz="2000" dirty="0" smtClean="0"/>
              <a:t>呼叫</a:t>
            </a:r>
            <a:r>
              <a:rPr lang="zh-TW" altLang="en-US" sz="2000" dirty="0"/>
              <a:t>方式：</a:t>
            </a:r>
            <a:r>
              <a:rPr lang="en-US" altLang="zh-TW" sz="2000" dirty="0"/>
              <a:t> </a:t>
            </a:r>
            <a:endParaRPr lang="en-US" altLang="zh-TW" sz="2000" dirty="0" smtClean="0"/>
          </a:p>
          <a:p>
            <a:pPr lvl="1"/>
            <a:r>
              <a:rPr lang="en-US" altLang="zh-TW" sz="2000" dirty="0" err="1" smtClean="0"/>
              <a:t>sayHelloTo</a:t>
            </a:r>
            <a:r>
              <a:rPr lang="en-US" altLang="zh-TW" sz="2000" dirty="0"/>
              <a:t>("Nick</a:t>
            </a:r>
            <a:r>
              <a:rPr lang="en-US" altLang="zh-TW" sz="2000" dirty="0" smtClean="0"/>
              <a:t>"); </a:t>
            </a:r>
          </a:p>
          <a:p>
            <a:pPr lvl="1"/>
            <a:r>
              <a:rPr lang="en-US" altLang="zh-TW" sz="2000" dirty="0" err="1"/>
              <a:t>sayHelloTo</a:t>
            </a:r>
            <a:r>
              <a:rPr lang="en-US" altLang="zh-TW" sz="2000" dirty="0"/>
              <a:t>("Lyra");</a:t>
            </a:r>
            <a:endParaRPr lang="zh-TW" altLang="en-US" sz="2000" dirty="0"/>
          </a:p>
          <a:p>
            <a:pPr marL="0" indent="0">
              <a:buNone/>
            </a:pPr>
            <a:endParaRPr lang="en-US" altLang="zh-TW" sz="2000" dirty="0" smtClean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6040" y="4149080"/>
            <a:ext cx="6840760" cy="2592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0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Printing Cat Faces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07632"/>
          </a:xfrm>
        </p:spPr>
        <p:txBody>
          <a:bodyPr>
            <a:noAutofit/>
          </a:bodyPr>
          <a:lstStyle/>
          <a:p>
            <a:r>
              <a:rPr lang="zh-TW" altLang="en-US" sz="2200" dirty="0" smtClean="0"/>
              <a:t>我們可以透過參數來控制函式中的迴圈要執行幾次</a:t>
            </a:r>
            <a:endParaRPr lang="en-US" altLang="zh-TW" sz="2200" dirty="0" smtClean="0"/>
          </a:p>
          <a:p>
            <a:pPr marL="400050" lvl="1" indent="0">
              <a:buNone/>
            </a:pPr>
            <a:r>
              <a:rPr lang="en-US" altLang="zh-TW" sz="2200" dirty="0" err="1" smtClean="0"/>
              <a:t>var</a:t>
            </a:r>
            <a:r>
              <a:rPr lang="en-US" altLang="zh-TW" sz="2200" dirty="0" smtClean="0"/>
              <a:t> </a:t>
            </a:r>
            <a:r>
              <a:rPr lang="en-US" altLang="zh-TW" sz="2200" dirty="0" err="1"/>
              <a:t>drawCats</a:t>
            </a:r>
            <a:r>
              <a:rPr lang="en-US" altLang="zh-TW" sz="2200" dirty="0"/>
              <a:t> = function (</a:t>
            </a:r>
            <a:r>
              <a:rPr lang="en-US" altLang="zh-TW" sz="2200" dirty="0" err="1"/>
              <a:t>howManyTimes</a:t>
            </a:r>
            <a:r>
              <a:rPr lang="en-US" altLang="zh-TW" sz="2200" dirty="0" smtClean="0"/>
              <a:t>){</a:t>
            </a:r>
            <a:endParaRPr lang="en-US" altLang="zh-TW" sz="2200" dirty="0"/>
          </a:p>
          <a:p>
            <a:pPr marL="400050" lvl="1" indent="0">
              <a:buNone/>
            </a:pPr>
            <a:r>
              <a:rPr lang="nn-NO" altLang="zh-TW" sz="2200" dirty="0" smtClean="0"/>
              <a:t>  for </a:t>
            </a:r>
            <a:r>
              <a:rPr lang="nn-NO" altLang="zh-TW" sz="2200" dirty="0"/>
              <a:t>(var i = 0; i &lt; howManyTimes; i</a:t>
            </a:r>
            <a:r>
              <a:rPr lang="nn-NO" altLang="zh-TW" sz="2200" dirty="0" smtClean="0"/>
              <a:t>++){</a:t>
            </a:r>
            <a:endParaRPr lang="nn-NO" altLang="zh-TW" sz="2200" dirty="0"/>
          </a:p>
          <a:p>
            <a:pPr marL="400050" lvl="1" indent="0">
              <a:buNone/>
            </a:pPr>
            <a:r>
              <a:rPr lang="en-US" altLang="zh-TW" sz="2200" dirty="0" smtClean="0"/>
              <a:t>    console.log(</a:t>
            </a:r>
            <a:r>
              <a:rPr lang="en-US" altLang="zh-TW" sz="2200" dirty="0" err="1" smtClean="0"/>
              <a:t>i</a:t>
            </a:r>
            <a:r>
              <a:rPr lang="en-US" altLang="zh-TW" sz="2200" dirty="0" smtClean="0"/>
              <a:t> </a:t>
            </a:r>
            <a:r>
              <a:rPr lang="en-US" altLang="zh-TW" sz="2200" dirty="0"/>
              <a:t>+ " =^.^=");</a:t>
            </a:r>
          </a:p>
          <a:p>
            <a:pPr marL="400050" lvl="1" indent="0">
              <a:buNone/>
            </a:pPr>
            <a:r>
              <a:rPr lang="en-US" altLang="zh-TW" sz="2200" dirty="0" smtClean="0"/>
              <a:t>  }</a:t>
            </a:r>
            <a:endParaRPr lang="en-US" altLang="zh-TW" sz="2200" dirty="0"/>
          </a:p>
          <a:p>
            <a:pPr marL="400050" lvl="1" indent="0">
              <a:buNone/>
            </a:pPr>
            <a:r>
              <a:rPr lang="en-US" altLang="zh-TW" sz="2200" dirty="0" smtClean="0"/>
              <a:t>};</a:t>
            </a:r>
          </a:p>
          <a:p>
            <a:r>
              <a:rPr lang="zh-TW" altLang="en-US" sz="2200" dirty="0" smtClean="0"/>
              <a:t>呼叫與輸出：</a:t>
            </a:r>
            <a:endParaRPr lang="en-US" altLang="zh-TW" sz="2200" dirty="0" smtClean="0"/>
          </a:p>
          <a:p>
            <a:pPr marL="400050" lvl="1" indent="0">
              <a:buNone/>
            </a:pPr>
            <a:r>
              <a:rPr lang="en-US" altLang="zh-TW" sz="2200" dirty="0" err="1"/>
              <a:t>drawCats</a:t>
            </a:r>
            <a:r>
              <a:rPr lang="en-US" altLang="zh-TW" sz="2200" dirty="0"/>
              <a:t>(5);</a:t>
            </a:r>
          </a:p>
          <a:p>
            <a:pPr marL="400050" lvl="1" indent="0">
              <a:buNone/>
            </a:pPr>
            <a:r>
              <a:rPr lang="en-US" altLang="zh-TW" sz="2200" dirty="0"/>
              <a:t>0 =^.^=</a:t>
            </a:r>
          </a:p>
          <a:p>
            <a:pPr marL="400050" lvl="1" indent="0">
              <a:buNone/>
            </a:pPr>
            <a:r>
              <a:rPr lang="en-US" altLang="zh-TW" sz="2200" dirty="0"/>
              <a:t>1 =^.^=</a:t>
            </a:r>
          </a:p>
          <a:p>
            <a:pPr marL="400050" lvl="1" indent="0">
              <a:buNone/>
            </a:pPr>
            <a:r>
              <a:rPr lang="en-US" altLang="zh-TW" sz="2200" dirty="0"/>
              <a:t>2 =^.^=</a:t>
            </a:r>
          </a:p>
          <a:p>
            <a:pPr marL="400050" lvl="1" indent="0">
              <a:buNone/>
            </a:pPr>
            <a:r>
              <a:rPr lang="en-US" altLang="zh-TW" sz="2200" dirty="0"/>
              <a:t>3 =^.^=</a:t>
            </a:r>
          </a:p>
          <a:p>
            <a:pPr marL="400050" lvl="1" indent="0">
              <a:buNone/>
            </a:pPr>
            <a:r>
              <a:rPr lang="en-US" altLang="zh-TW" sz="2200" dirty="0"/>
              <a:t>4 =^.^=</a:t>
            </a:r>
            <a:endParaRPr lang="zh-TW" altLang="en-US" sz="2200" dirty="0"/>
          </a:p>
        </p:txBody>
      </p:sp>
    </p:spTree>
    <p:extLst>
      <p:ext uri="{BB962C8B-B14F-4D97-AF65-F5344CB8AC3E}">
        <p14:creationId xmlns:p14="http://schemas.microsoft.com/office/powerpoint/2010/main" val="2702599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傳遞多個參數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276872"/>
            <a:ext cx="8606556" cy="350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015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65137" y="116632"/>
            <a:ext cx="8229600" cy="936104"/>
          </a:xfrm>
        </p:spPr>
        <p:txBody>
          <a:bodyPr/>
          <a:lstStyle/>
          <a:p>
            <a:r>
              <a:rPr lang="zh-TW" altLang="en-US" dirty="0" smtClean="0"/>
              <a:t>續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34982" y="1340768"/>
            <a:ext cx="8385490" cy="18722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sz="2000" dirty="0" err="1"/>
              <a:t>var</a:t>
            </a:r>
            <a:r>
              <a:rPr lang="en-US" altLang="zh-TW" sz="2000" dirty="0"/>
              <a:t> </a:t>
            </a:r>
            <a:r>
              <a:rPr lang="en-US" altLang="zh-TW" sz="2000" dirty="0" err="1"/>
              <a:t>printMultipleTimes</a:t>
            </a:r>
            <a:r>
              <a:rPr lang="en-US" altLang="zh-TW" sz="2000" dirty="0"/>
              <a:t> = function (</a:t>
            </a:r>
            <a:r>
              <a:rPr lang="en-US" altLang="zh-TW" sz="2000" dirty="0" err="1"/>
              <a:t>howManyTimes</a:t>
            </a:r>
            <a:r>
              <a:rPr lang="en-US" altLang="zh-TW" sz="2000" dirty="0"/>
              <a:t>, </a:t>
            </a:r>
            <a:r>
              <a:rPr lang="en-US" altLang="zh-TW" sz="2000" dirty="0" err="1"/>
              <a:t>whatToDraw</a:t>
            </a:r>
            <a:r>
              <a:rPr lang="en-US" altLang="zh-TW" sz="2000" dirty="0"/>
              <a:t>) {</a:t>
            </a:r>
          </a:p>
          <a:p>
            <a:pPr marL="0" indent="0">
              <a:buNone/>
            </a:pPr>
            <a:r>
              <a:rPr lang="nn-NO" altLang="zh-TW" sz="2000" dirty="0" smtClean="0"/>
              <a:t>  for </a:t>
            </a:r>
            <a:r>
              <a:rPr lang="nn-NO" altLang="zh-TW" sz="2000" dirty="0"/>
              <a:t>(var i = 0; i &lt; howManyTimes; i++) {</a:t>
            </a:r>
          </a:p>
          <a:p>
            <a:pPr marL="0" indent="0">
              <a:buNone/>
            </a:pPr>
            <a:r>
              <a:rPr lang="en-US" altLang="zh-TW" sz="2000" dirty="0" smtClean="0"/>
              <a:t>    console.log(</a:t>
            </a:r>
            <a:r>
              <a:rPr lang="en-US" altLang="zh-TW" sz="2000" dirty="0" err="1" smtClean="0"/>
              <a:t>i</a:t>
            </a:r>
            <a:r>
              <a:rPr lang="en-US" altLang="zh-TW" sz="2000" dirty="0" smtClean="0"/>
              <a:t> </a:t>
            </a:r>
            <a:r>
              <a:rPr lang="en-US" altLang="zh-TW" sz="2000" dirty="0"/>
              <a:t>+ " " + </a:t>
            </a:r>
            <a:r>
              <a:rPr lang="en-US" altLang="zh-TW" sz="2000" dirty="0" err="1"/>
              <a:t>whatToDraw</a:t>
            </a:r>
            <a:r>
              <a:rPr lang="en-US" altLang="zh-TW" sz="2000" dirty="0"/>
              <a:t>);</a:t>
            </a:r>
          </a:p>
          <a:p>
            <a:pPr marL="0" indent="0">
              <a:buNone/>
            </a:pPr>
            <a:r>
              <a:rPr lang="en-US" altLang="zh-TW" sz="2000" dirty="0" smtClean="0"/>
              <a:t>  }</a:t>
            </a:r>
            <a:endParaRPr lang="en-US" altLang="zh-TW" sz="2000" dirty="0"/>
          </a:p>
          <a:p>
            <a:pPr marL="0" indent="0">
              <a:buNone/>
            </a:pPr>
            <a:r>
              <a:rPr lang="en-US" altLang="zh-TW" sz="2000" dirty="0" smtClean="0"/>
              <a:t>};</a:t>
            </a:r>
          </a:p>
          <a:p>
            <a:pPr marL="0" indent="0">
              <a:buNone/>
            </a:pPr>
            <a:endParaRPr lang="en-US" altLang="zh-TW" sz="2000" dirty="0"/>
          </a:p>
          <a:p>
            <a:pPr marL="0" indent="0">
              <a:buNone/>
            </a:pPr>
            <a:endParaRPr lang="en-US" altLang="zh-TW" sz="2000" dirty="0" smtClean="0"/>
          </a:p>
        </p:txBody>
      </p:sp>
      <p:sp>
        <p:nvSpPr>
          <p:cNvPr id="4" name="內容版面配置區 4"/>
          <p:cNvSpPr txBox="1">
            <a:spLocks/>
          </p:cNvSpPr>
          <p:nvPr/>
        </p:nvSpPr>
        <p:spPr>
          <a:xfrm>
            <a:off x="251520" y="3512765"/>
            <a:ext cx="4038600" cy="334523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zh-TW" sz="2000" dirty="0" err="1" smtClean="0"/>
              <a:t>printMultipleTimes</a:t>
            </a:r>
            <a:r>
              <a:rPr lang="en-US" altLang="zh-TW" sz="2000" dirty="0" smtClean="0"/>
              <a:t>(5, "=^.^=");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TW" sz="2000" dirty="0" smtClean="0"/>
              <a:t>0 =^.^=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TW" sz="2000" dirty="0" smtClean="0"/>
              <a:t>1 =^.^=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TW" sz="2000" dirty="0" smtClean="0"/>
              <a:t>2 =^.^=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TW" sz="2000" dirty="0" smtClean="0"/>
              <a:t>3 =^.^=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TW" sz="2000" dirty="0" smtClean="0"/>
              <a:t>4 =^.^=</a:t>
            </a:r>
            <a:endParaRPr lang="zh-TW" altLang="en-US" sz="2000" dirty="0"/>
          </a:p>
        </p:txBody>
      </p:sp>
      <p:sp>
        <p:nvSpPr>
          <p:cNvPr id="5" name="內容版面配置區 5"/>
          <p:cNvSpPr txBox="1">
            <a:spLocks/>
          </p:cNvSpPr>
          <p:nvPr/>
        </p:nvSpPr>
        <p:spPr>
          <a:xfrm>
            <a:off x="4788024" y="3512765"/>
            <a:ext cx="3876558" cy="334523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bg1"/>
                </a:solidFill>
                <a:effectLst/>
                <a:latin typeface="標楷體" panose="03000509000000000000" pitchFamily="65" charset="-120"/>
                <a:ea typeface="標楷體" panose="03000509000000000000" pitchFamily="65" charset="-120"/>
                <a:cs typeface="Microsoft New Tai Lue" panose="020B0502040204020203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zh-TW" sz="2000" dirty="0" err="1" smtClean="0"/>
              <a:t>printMultipleTimes</a:t>
            </a:r>
            <a:r>
              <a:rPr lang="en-US" altLang="zh-TW" sz="2000" dirty="0" smtClean="0"/>
              <a:t>(4, "^_^");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TW" sz="2000" dirty="0" smtClean="0"/>
              <a:t>0 ^_^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TW" sz="2000" dirty="0" smtClean="0"/>
              <a:t>1 ^_^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TW" sz="2000" dirty="0" smtClean="0"/>
              <a:t>2 ^_^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zh-TW" sz="2000" dirty="0" smtClean="0"/>
              <a:t>3 ^_^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69337799"/>
      </p:ext>
    </p:extLst>
  </p:cSld>
  <p:clrMapOvr>
    <a:masterClrMapping/>
  </p:clrMapOvr>
</p:sld>
</file>

<file path=ppt/theme/theme1.xml><?xml version="1.0" encoding="utf-8"?>
<a:theme xmlns:a="http://schemas.openxmlformats.org/drawingml/2006/main" name="Chicago-PowerPoint-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文件" ma:contentTypeID="0x010100D67A05B2000F264893230BD5938DC686" ma:contentTypeVersion="13" ma:contentTypeDescription="建立新的文件。" ma:contentTypeScope="" ma:versionID="36769a3b5619329c7df85c368c07f1d5">
  <xsd:schema xmlns:xsd="http://www.w3.org/2001/XMLSchema" xmlns:xs="http://www.w3.org/2001/XMLSchema" xmlns:p="http://schemas.microsoft.com/office/2006/metadata/properties" xmlns:ns3="8d212116-826e-4c74-9728-9b460a93b3b8" xmlns:ns4="971389f5-d501-4101-a453-5937f9b8c5b9" targetNamespace="http://schemas.microsoft.com/office/2006/metadata/properties" ma:root="true" ma:fieldsID="2c9ffb28f5fafef6e05139225c307c8e" ns3:_="" ns4:_="">
    <xsd:import namespace="8d212116-826e-4c74-9728-9b460a93b3b8"/>
    <xsd:import namespace="971389f5-d501-4101-a453-5937f9b8c5b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212116-826e-4c74-9728-9b460a93b3b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1389f5-d501-4101-a453-5937f9b8c5b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共用對象: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共用詳細資料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共用提示雜湊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內容類型"/>
        <xsd:element ref="dc:title" minOccurs="0" maxOccurs="1" ma:index="4" ma:displayName="標題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DF020A9-2255-4C3D-B38C-F63DAF2C779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3445D8A-FA59-44F5-B021-3288BA4AA5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212116-826e-4c74-9728-9b460a93b3b8"/>
    <ds:schemaRef ds:uri="971389f5-d501-4101-a453-5937f9b8c5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9BC5793-F7EE-4C14-8118-CC67B9064E16}">
  <ds:schemaRefs>
    <ds:schemaRef ds:uri="http://schemas.openxmlformats.org/package/2006/metadata/core-properties"/>
    <ds:schemaRef ds:uri="971389f5-d501-4101-a453-5937f9b8c5b9"/>
    <ds:schemaRef ds:uri="http://purl.org/dc/elements/1.1/"/>
    <ds:schemaRef ds:uri="http://purl.org/dc/dcmitype/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8d212116-826e-4c74-9728-9b460a93b3b8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第一部份第三章 陣列</Template>
  <TotalTime>1092</TotalTime>
  <Words>1158</Words>
  <Application>Microsoft Office PowerPoint</Application>
  <PresentationFormat>如螢幕大小 (4:3)</PresentationFormat>
  <Paragraphs>181</Paragraphs>
  <Slides>18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18</vt:i4>
      </vt:variant>
    </vt:vector>
  </HeadingPairs>
  <TitlesOfParts>
    <vt:vector size="26" baseType="lpstr">
      <vt:lpstr>新細明體</vt:lpstr>
      <vt:lpstr>標楷體</vt:lpstr>
      <vt:lpstr>Arial</vt:lpstr>
      <vt:lpstr>Calibri</vt:lpstr>
      <vt:lpstr>Consolas</vt:lpstr>
      <vt:lpstr>Microsoft New Tai Lue</vt:lpstr>
      <vt:lpstr>Wingdings</vt:lpstr>
      <vt:lpstr>Chicago-PowerPoint-Template</vt:lpstr>
      <vt:lpstr>函式</vt:lpstr>
      <vt:lpstr>函式</vt:lpstr>
      <vt:lpstr>函式的組成</vt:lpstr>
      <vt:lpstr>建立一個簡單的函式</vt:lpstr>
      <vt:lpstr>(續前)</vt:lpstr>
      <vt:lpstr>參數傳遞</vt:lpstr>
      <vt:lpstr>Printing Cat Faces</vt:lpstr>
      <vt:lpstr>傳遞多個參數</vt:lpstr>
      <vt:lpstr>續</vt:lpstr>
      <vt:lpstr>從函式中回傳值</vt:lpstr>
      <vt:lpstr>取得[0, n-1]間的一個亂數</vt:lpstr>
      <vt:lpstr>使用函式來簡化程式碼</vt:lpstr>
      <vt:lpstr>PowerPoint 簡報</vt:lpstr>
      <vt:lpstr>將隨機字組產生器包裝成一個函式</vt:lpstr>
      <vt:lpstr>早期執行return</vt:lpstr>
      <vt:lpstr>使用多個return來取代if else if </vt:lpstr>
      <vt:lpstr>簡化的函式寫法</vt:lpstr>
      <vt:lpstr>本週挑戰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陣列</dc:title>
  <dc:creator>陳富國</dc:creator>
  <cp:lastModifiedBy>陳富國</cp:lastModifiedBy>
  <cp:revision>98</cp:revision>
  <dcterms:created xsi:type="dcterms:W3CDTF">2020-03-23T07:07:24Z</dcterms:created>
  <dcterms:modified xsi:type="dcterms:W3CDTF">2020-04-20T23:47:34Z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0x010100D67A05B2000F264893230BD5938DC686</vt:lpwstr>
  </property>
</Properties>
</file>