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  <p:sldId id="257" r:id="rId6"/>
    <p:sldId id="258" r:id="rId7"/>
    <p:sldId id="260" r:id="rId8"/>
    <p:sldId id="261" r:id="rId9"/>
    <p:sldId id="259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  <p:sldId id="275" r:id="rId24"/>
    <p:sldId id="276" r:id="rId25"/>
    <p:sldId id="277" r:id="rId26"/>
    <p:sldId id="278" r:id="rId2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3343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>
      <p:cViewPr varScale="1">
        <p:scale>
          <a:sx n="111" d="100"/>
          <a:sy n="111" d="100"/>
        </p:scale>
        <p:origin x="1512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 anchor="b"/>
          <a:lstStyle>
            <a:lvl1pPr>
              <a:defRPr sz="6000">
                <a:latin typeface="標楷體" panose="03000509000000000000" pitchFamily="65" charset="-120"/>
                <a:ea typeface="標楷體" panose="03000509000000000000" pitchFamily="65" charset="-120"/>
              </a:defRPr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81400"/>
            <a:ext cx="6400800" cy="609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/>
              <a:t>按一下以編輯母片子標題樣式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標楷體" panose="03000509000000000000" pitchFamily="65" charset="-120"/>
                <a:ea typeface="標楷體" panose="03000509000000000000" pitchFamily="65" charset="-120"/>
              </a:defRPr>
            </a:lvl1pPr>
          </a:lstStyle>
          <a:p>
            <a:fld id="{8AC7A713-7007-4913-B2CB-7614D15284D3}" type="datetimeFigureOut">
              <a:rPr lang="en-US" smtClean="0"/>
              <a:pPr/>
              <a:t>3/23/2020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標楷體" panose="03000509000000000000" pitchFamily="65" charset="-120"/>
                <a:ea typeface="標楷體" panose="03000509000000000000" pitchFamily="65" charset="-12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標楷體" panose="03000509000000000000" pitchFamily="65" charset="-120"/>
                <a:ea typeface="標楷體" panose="03000509000000000000" pitchFamily="65" charset="-120"/>
              </a:defRPr>
            </a:lvl1pPr>
          </a:lstStyle>
          <a:p>
            <a:fld id="{7BEB5BB6-300C-4D5B-9AC3-521233952C7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07463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7A713-7007-4913-B2CB-7614D15284D3}" type="datetimeFigureOut">
              <a:rPr lang="en-US" smtClean="0"/>
              <a:t>3/23/2020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EB5BB6-300C-4D5B-9AC3-521233952C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33733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7A713-7007-4913-B2CB-7614D15284D3}" type="datetimeFigureOut">
              <a:rPr lang="en-US" smtClean="0"/>
              <a:t>3/23/2020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EB5BB6-300C-4D5B-9AC3-521233952C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31739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標楷體" panose="03000509000000000000" pitchFamily="65" charset="-120"/>
                <a:ea typeface="標楷體" panose="03000509000000000000" pitchFamily="65" charset="-120"/>
              </a:defRPr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標楷體" panose="03000509000000000000" pitchFamily="65" charset="-120"/>
                <a:ea typeface="標楷體" panose="03000509000000000000" pitchFamily="65" charset="-120"/>
              </a:defRPr>
            </a:lvl1pPr>
            <a:lvl2pPr>
              <a:defRPr>
                <a:latin typeface="標楷體" panose="03000509000000000000" pitchFamily="65" charset="-120"/>
                <a:ea typeface="標楷體" panose="03000509000000000000" pitchFamily="65" charset="-120"/>
              </a:defRPr>
            </a:lvl2pPr>
            <a:lvl3pPr>
              <a:defRPr>
                <a:latin typeface="標楷體" panose="03000509000000000000" pitchFamily="65" charset="-120"/>
                <a:ea typeface="標楷體" panose="03000509000000000000" pitchFamily="65" charset="-120"/>
              </a:defRPr>
            </a:lvl3pPr>
            <a:lvl4pPr>
              <a:defRPr>
                <a:latin typeface="標楷體" panose="03000509000000000000" pitchFamily="65" charset="-120"/>
                <a:ea typeface="標楷體" panose="03000509000000000000" pitchFamily="65" charset="-120"/>
              </a:defRPr>
            </a:lvl4pPr>
            <a:lvl5pPr>
              <a:defRPr>
                <a:latin typeface="標楷體" panose="03000509000000000000" pitchFamily="65" charset="-120"/>
                <a:ea typeface="標楷體" panose="03000509000000000000" pitchFamily="65" charset="-120"/>
              </a:defRPr>
            </a:lvl5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標楷體" panose="03000509000000000000" pitchFamily="65" charset="-120"/>
                <a:ea typeface="標楷體" panose="03000509000000000000" pitchFamily="65" charset="-120"/>
              </a:defRPr>
            </a:lvl1pPr>
          </a:lstStyle>
          <a:p>
            <a:fld id="{8AC7A713-7007-4913-B2CB-7614D15284D3}" type="datetimeFigureOut">
              <a:rPr lang="en-US" smtClean="0"/>
              <a:pPr/>
              <a:t>3/23/2020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標楷體" panose="03000509000000000000" pitchFamily="65" charset="-120"/>
                <a:ea typeface="標楷體" panose="03000509000000000000" pitchFamily="65" charset="-12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標楷體" panose="03000509000000000000" pitchFamily="65" charset="-120"/>
                <a:ea typeface="標楷體" panose="03000509000000000000" pitchFamily="65" charset="-120"/>
              </a:defRPr>
            </a:lvl1pPr>
          </a:lstStyle>
          <a:p>
            <a:fld id="{7BEB5BB6-300C-4D5B-9AC3-521233952C7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00470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0" cap="all">
                <a:latin typeface="標楷體" panose="03000509000000000000" pitchFamily="65" charset="-120"/>
                <a:ea typeface="標楷體" panose="03000509000000000000" pitchFamily="65" charset="-120"/>
              </a:defRPr>
            </a:lvl1pPr>
          </a:lstStyle>
          <a:p>
            <a:r>
              <a:rPr lang="zh-TW" altLang="en-US" dirty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標楷體" panose="03000509000000000000" pitchFamily="65" charset="-120"/>
                <a:ea typeface="標楷體" panose="03000509000000000000" pitchFamily="65" charset="-120"/>
              </a:defRPr>
            </a:lvl1pPr>
          </a:lstStyle>
          <a:p>
            <a:fld id="{8AC7A713-7007-4913-B2CB-7614D15284D3}" type="datetimeFigureOut">
              <a:rPr lang="en-US" smtClean="0"/>
              <a:pPr/>
              <a:t>3/23/2020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標楷體" panose="03000509000000000000" pitchFamily="65" charset="-120"/>
                <a:ea typeface="標楷體" panose="03000509000000000000" pitchFamily="65" charset="-12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標楷體" panose="03000509000000000000" pitchFamily="65" charset="-120"/>
                <a:ea typeface="標楷體" panose="03000509000000000000" pitchFamily="65" charset="-120"/>
              </a:defRPr>
            </a:lvl1pPr>
          </a:lstStyle>
          <a:p>
            <a:fld id="{7BEB5BB6-300C-4D5B-9AC3-521233952C7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29508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個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標楷體" panose="03000509000000000000" pitchFamily="65" charset="-120"/>
                <a:ea typeface="標楷體" panose="03000509000000000000" pitchFamily="65" charset="-120"/>
              </a:defRPr>
            </a:lvl1pPr>
          </a:lstStyle>
          <a:p>
            <a:r>
              <a:rPr lang="zh-TW" altLang="en-US" dirty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>
                <a:latin typeface="標楷體" panose="03000509000000000000" pitchFamily="65" charset="-120"/>
                <a:ea typeface="標楷體" panose="03000509000000000000" pitchFamily="65" charset="-120"/>
              </a:defRPr>
            </a:lvl1pPr>
            <a:lvl2pPr>
              <a:defRPr sz="2400">
                <a:latin typeface="標楷體" panose="03000509000000000000" pitchFamily="65" charset="-120"/>
                <a:ea typeface="標楷體" panose="03000509000000000000" pitchFamily="65" charset="-120"/>
              </a:defRPr>
            </a:lvl2pPr>
            <a:lvl3pPr>
              <a:defRPr sz="2000">
                <a:latin typeface="標楷體" panose="03000509000000000000" pitchFamily="65" charset="-120"/>
                <a:ea typeface="標楷體" panose="03000509000000000000" pitchFamily="65" charset="-120"/>
              </a:defRPr>
            </a:lvl3pPr>
            <a:lvl4pPr>
              <a:defRPr sz="1800">
                <a:latin typeface="標楷體" panose="03000509000000000000" pitchFamily="65" charset="-120"/>
                <a:ea typeface="標楷體" panose="03000509000000000000" pitchFamily="65" charset="-120"/>
              </a:defRPr>
            </a:lvl4pPr>
            <a:lvl5pPr>
              <a:defRPr sz="1800">
                <a:latin typeface="標楷體" panose="03000509000000000000" pitchFamily="65" charset="-120"/>
                <a:ea typeface="標楷體" panose="03000509000000000000" pitchFamily="65" charset="-12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>
                <a:latin typeface="標楷體" panose="03000509000000000000" pitchFamily="65" charset="-120"/>
                <a:ea typeface="標楷體" panose="03000509000000000000" pitchFamily="65" charset="-120"/>
              </a:defRPr>
            </a:lvl1pPr>
            <a:lvl2pPr>
              <a:defRPr sz="2400">
                <a:latin typeface="標楷體" panose="03000509000000000000" pitchFamily="65" charset="-120"/>
                <a:ea typeface="標楷體" panose="03000509000000000000" pitchFamily="65" charset="-120"/>
              </a:defRPr>
            </a:lvl2pPr>
            <a:lvl3pPr>
              <a:defRPr sz="2000">
                <a:latin typeface="標楷體" panose="03000509000000000000" pitchFamily="65" charset="-120"/>
                <a:ea typeface="標楷體" panose="03000509000000000000" pitchFamily="65" charset="-120"/>
              </a:defRPr>
            </a:lvl3pPr>
            <a:lvl4pPr>
              <a:defRPr sz="1800">
                <a:latin typeface="標楷體" panose="03000509000000000000" pitchFamily="65" charset="-120"/>
                <a:ea typeface="標楷體" panose="03000509000000000000" pitchFamily="65" charset="-120"/>
              </a:defRPr>
            </a:lvl4pPr>
            <a:lvl5pPr>
              <a:defRPr sz="1800">
                <a:latin typeface="標楷體" panose="03000509000000000000" pitchFamily="65" charset="-120"/>
                <a:ea typeface="標楷體" panose="03000509000000000000" pitchFamily="65" charset="-12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標楷體" panose="03000509000000000000" pitchFamily="65" charset="-120"/>
                <a:ea typeface="標楷體" panose="03000509000000000000" pitchFamily="65" charset="-120"/>
              </a:defRPr>
            </a:lvl1pPr>
          </a:lstStyle>
          <a:p>
            <a:fld id="{8AC7A713-7007-4913-B2CB-7614D15284D3}" type="datetimeFigureOut">
              <a:rPr lang="en-US" smtClean="0"/>
              <a:pPr/>
              <a:t>3/23/2020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標楷體" panose="03000509000000000000" pitchFamily="65" charset="-120"/>
                <a:ea typeface="標楷體" panose="03000509000000000000" pitchFamily="65" charset="-120"/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標楷體" panose="03000509000000000000" pitchFamily="65" charset="-120"/>
                <a:ea typeface="標楷體" panose="03000509000000000000" pitchFamily="65" charset="-120"/>
              </a:defRPr>
            </a:lvl1pPr>
          </a:lstStyle>
          <a:p>
            <a:fld id="{7BEB5BB6-300C-4D5B-9AC3-521233952C7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65287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/>
              <a:t>按一下以編輯母片標題樣式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7A713-7007-4913-B2CB-7614D15284D3}" type="datetimeFigureOut">
              <a:rPr lang="en-US" smtClean="0"/>
              <a:t>3/23/2020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EB5BB6-300C-4D5B-9AC3-521233952C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69774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7A713-7007-4913-B2CB-7614D15284D3}" type="datetimeFigureOut">
              <a:rPr lang="en-US" smtClean="0"/>
              <a:t>3/23/2020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EB5BB6-300C-4D5B-9AC3-521233952C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65908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7A713-7007-4913-B2CB-7614D15284D3}" type="datetimeFigureOut">
              <a:rPr lang="en-US" smtClean="0"/>
              <a:t>3/23/2020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EB5BB6-300C-4D5B-9AC3-521233952C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27808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輔助字幕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/>
              <a:t>按一下以編輯母片標題樣式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7A713-7007-4913-B2CB-7614D15284D3}" type="datetimeFigureOut">
              <a:rPr lang="en-US" smtClean="0"/>
              <a:t>3/23/2020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EB5BB6-300C-4D5B-9AC3-521233952C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42582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輔助字幕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/>
              <a:t>按一下以編輯母片標題樣式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/>
              <a:t>按一下圖示以新增圖片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7A713-7007-4913-B2CB-7614D15284D3}" type="datetimeFigureOut">
              <a:rPr lang="en-US" smtClean="0"/>
              <a:t>3/23/2020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EB5BB6-300C-4D5B-9AC3-521233952C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44154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zh-TW" altLang="en-US" dirty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648200"/>
          </a:xfrm>
          <a:prstGeom prst="rect">
            <a:avLst/>
          </a:prstGeom>
          <a:noFill/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defRPr>
            </a:lvl1pPr>
          </a:lstStyle>
          <a:p>
            <a:fld id="{8AC7A713-7007-4913-B2CB-7614D15284D3}" type="datetimeFigureOut">
              <a:rPr lang="en-US" smtClean="0"/>
              <a:pPr/>
              <a:t>3/23/2020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defRPr>
            </a:lvl1pPr>
          </a:lstStyle>
          <a:p>
            <a:fld id="{7BEB5BB6-300C-4D5B-9AC3-521233952C7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00778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5400" b="0" kern="1200">
          <a:ln w="19050">
            <a:solidFill>
              <a:schemeClr val="bg1"/>
            </a:solidFill>
          </a:ln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標楷體" panose="03000509000000000000" pitchFamily="65" charset="-120"/>
          <a:ea typeface="標楷體" panose="03000509000000000000" pitchFamily="65" charset="-120"/>
          <a:cs typeface="Microsoft New Tai Lue" panose="020B0502040204020203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bg1"/>
          </a:solidFill>
          <a:effectLst/>
          <a:latin typeface="標楷體" panose="03000509000000000000" pitchFamily="65" charset="-120"/>
          <a:ea typeface="標楷體" panose="03000509000000000000" pitchFamily="65" charset="-120"/>
          <a:cs typeface="Microsoft New Tai Lue" panose="020B0502040204020203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bg1"/>
          </a:solidFill>
          <a:effectLst/>
          <a:latin typeface="標楷體" panose="03000509000000000000" pitchFamily="65" charset="-120"/>
          <a:ea typeface="標楷體" panose="03000509000000000000" pitchFamily="65" charset="-120"/>
          <a:cs typeface="Microsoft New Tai Lue" panose="020B0502040204020203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bg1"/>
          </a:solidFill>
          <a:effectLst/>
          <a:latin typeface="標楷體" panose="03000509000000000000" pitchFamily="65" charset="-120"/>
          <a:ea typeface="標楷體" panose="03000509000000000000" pitchFamily="65" charset="-120"/>
          <a:cs typeface="Microsoft New Tai Lue" panose="020B0502040204020203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bg1"/>
          </a:solidFill>
          <a:effectLst/>
          <a:latin typeface="標楷體" panose="03000509000000000000" pitchFamily="65" charset="-120"/>
          <a:ea typeface="標楷體" panose="03000509000000000000" pitchFamily="65" charset="-120"/>
          <a:cs typeface="Microsoft New Tai Lue" panose="020B0502040204020203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bg1"/>
          </a:solidFill>
          <a:effectLst/>
          <a:latin typeface="標楷體" panose="03000509000000000000" pitchFamily="65" charset="-120"/>
          <a:ea typeface="標楷體" panose="03000509000000000000" pitchFamily="65" charset="-120"/>
          <a:cs typeface="Microsoft New Tai Lue" panose="020B0502040204020203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TW" altLang="en-US" dirty="0"/>
              <a:t>陣列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zh-TW" altLang="en-US" dirty="0"/>
              <a:t>陳富國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695280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220545A7-EF45-4BFD-ADD7-EC5FEDCAF0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/>
              <a:t>任意索引值來新增元素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2B056B59-A11B-436B-9964-7A66C695B9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zh-TW" sz="2000" dirty="0"/>
              <a:t>dinosaurs[33] = "</a:t>
            </a:r>
            <a:r>
              <a:rPr lang="en-US" altLang="zh-TW" sz="2000" dirty="0" err="1"/>
              <a:t>Philosoraptor</a:t>
            </a:r>
            <a:r>
              <a:rPr lang="en-US" altLang="zh-TW" sz="2000" dirty="0"/>
              <a:t>";</a:t>
            </a:r>
          </a:p>
          <a:p>
            <a:endParaRPr lang="en-US" altLang="zh-TW" sz="2000" dirty="0"/>
          </a:p>
          <a:p>
            <a:r>
              <a:rPr lang="en-US" altLang="zh-TW" sz="2000" dirty="0"/>
              <a:t>(34) ["T-Rex", "Velociraptor", "Stegosaurus", "Triceratops", "Brachiosaurus", "Pteranodon", "Apatosaurus", "Diplodocus", "Compsognathus", </a:t>
            </a:r>
            <a:r>
              <a:rPr lang="en-US" altLang="zh-TW" sz="2000" b="1" u="sng" dirty="0">
                <a:solidFill>
                  <a:srgbClr val="FF0000"/>
                </a:solidFill>
              </a:rPr>
              <a:t>empty × 24</a:t>
            </a:r>
            <a:r>
              <a:rPr lang="en-US" altLang="zh-TW" sz="2000" dirty="0"/>
              <a:t>, "</a:t>
            </a:r>
            <a:r>
              <a:rPr lang="en-US" altLang="zh-TW" sz="2000" dirty="0" err="1"/>
              <a:t>Philosoraptor</a:t>
            </a:r>
            <a:r>
              <a:rPr lang="en-US" altLang="zh-TW" sz="2000" dirty="0"/>
              <a:t>"]</a:t>
            </a:r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13025288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CDA554C0-3722-41BF-ACA3-F65EE77455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/>
              <a:t>儲存異質資料的陣列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4739EB23-10EB-4BAE-BFF8-6850C43B2A8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zh-TW" sz="2400" dirty="0"/>
              <a:t>var </a:t>
            </a:r>
            <a:r>
              <a:rPr lang="en-US" altLang="zh-TW" sz="2400" dirty="0" err="1"/>
              <a:t>dinosaursAndNumbers</a:t>
            </a:r>
            <a:r>
              <a:rPr lang="en-US" altLang="zh-TW" sz="2400" dirty="0"/>
              <a:t> = [</a:t>
            </a:r>
            <a:br>
              <a:rPr lang="en-US" altLang="zh-TW" sz="2400" dirty="0"/>
            </a:br>
            <a:r>
              <a:rPr lang="en-US" altLang="zh-TW" sz="2400" dirty="0"/>
              <a:t>3, </a:t>
            </a:r>
            <a:br>
              <a:rPr lang="en-US" altLang="zh-TW" sz="2400" dirty="0"/>
            </a:br>
            <a:r>
              <a:rPr lang="en-US" altLang="zh-TW" sz="2400" dirty="0"/>
              <a:t>"dinosaurs", </a:t>
            </a:r>
            <a:br>
              <a:rPr lang="en-US" altLang="zh-TW" sz="2400" dirty="0"/>
            </a:br>
            <a:r>
              <a:rPr lang="en-US" altLang="zh-TW" sz="2400" dirty="0"/>
              <a:t>["triceratops", "stegosaurus",3627.5], </a:t>
            </a:r>
            <a:br>
              <a:rPr lang="en-US" altLang="zh-TW" sz="2400" dirty="0"/>
            </a:br>
            <a:r>
              <a:rPr lang="en-US" altLang="zh-TW" sz="2400" dirty="0"/>
              <a:t>10];</a:t>
            </a:r>
          </a:p>
          <a:p>
            <a:endParaRPr lang="en-US" altLang="zh-TW" sz="2400" dirty="0"/>
          </a:p>
          <a:p>
            <a:r>
              <a:rPr lang="zh-TW" altLang="en-US" sz="2400" dirty="0"/>
              <a:t>在</a:t>
            </a:r>
            <a:r>
              <a:rPr lang="en-US" altLang="zh-TW" sz="2400" dirty="0"/>
              <a:t>JavaScript</a:t>
            </a:r>
            <a:r>
              <a:rPr lang="zh-TW" altLang="en-US" sz="2400" dirty="0"/>
              <a:t>裏，一個陣列不一定要放同質的資料型態，可以像上面第</a:t>
            </a:r>
            <a:r>
              <a:rPr lang="en-US" altLang="zh-TW" sz="2400" dirty="0"/>
              <a:t>0</a:t>
            </a:r>
            <a:r>
              <a:rPr lang="zh-TW" altLang="en-US" sz="2400" dirty="0"/>
              <a:t>個放數值，第</a:t>
            </a:r>
            <a:r>
              <a:rPr lang="en-US" altLang="zh-TW" sz="2400" dirty="0"/>
              <a:t>1</a:t>
            </a:r>
            <a:r>
              <a:rPr lang="zh-TW" altLang="en-US" sz="2400" dirty="0"/>
              <a:t>個放字串、第</a:t>
            </a:r>
            <a:r>
              <a:rPr lang="en-US" altLang="zh-TW" sz="2400" dirty="0"/>
              <a:t>2</a:t>
            </a:r>
            <a:r>
              <a:rPr lang="zh-TW" altLang="en-US" sz="2400" dirty="0"/>
              <a:t>個放陣列，第</a:t>
            </a:r>
            <a:r>
              <a:rPr lang="en-US" altLang="zh-TW" sz="2400" dirty="0"/>
              <a:t>3</a:t>
            </a:r>
            <a:r>
              <a:rPr lang="zh-TW" altLang="en-US" sz="2400" dirty="0"/>
              <a:t>個放數值。</a:t>
            </a:r>
            <a:endParaRPr lang="en-US" altLang="zh-TW" sz="2400" dirty="0"/>
          </a:p>
          <a:p>
            <a:endParaRPr lang="en-US" altLang="zh-TW" sz="2400" dirty="0"/>
          </a:p>
          <a:p>
            <a:endParaRPr lang="zh-TW" altLang="en-US" sz="2400" dirty="0"/>
          </a:p>
        </p:txBody>
      </p:sp>
    </p:spTree>
    <p:extLst>
      <p:ext uri="{BB962C8B-B14F-4D97-AF65-F5344CB8AC3E}">
        <p14:creationId xmlns:p14="http://schemas.microsoft.com/office/powerpoint/2010/main" val="409552310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B2C775C2-D642-452B-86B4-745E40C00F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59588D0D-C57B-4C64-9413-22E48FA4A7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 err="1"/>
              <a:t>dinosaursAndNumbers</a:t>
            </a:r>
            <a:r>
              <a:rPr lang="en-US" altLang="zh-TW" dirty="0"/>
              <a:t>[2];</a:t>
            </a:r>
            <a:br>
              <a:rPr lang="en-US" altLang="zh-TW" dirty="0"/>
            </a:br>
            <a:r>
              <a:rPr lang="en-US" altLang="zh-TW" dirty="0"/>
              <a:t>["triceratops", "stegosaurus", 3627.5]</a:t>
            </a:r>
          </a:p>
          <a:p>
            <a:r>
              <a:rPr lang="en-US" altLang="zh-TW" dirty="0" err="1"/>
              <a:t>dinosaursAndNumbers</a:t>
            </a:r>
            <a:r>
              <a:rPr lang="en-US" altLang="zh-TW" dirty="0"/>
              <a:t>[2][0];</a:t>
            </a:r>
            <a:br>
              <a:rPr lang="en-US" altLang="zh-TW" dirty="0"/>
            </a:br>
            <a:r>
              <a:rPr lang="en-US" altLang="zh-TW" dirty="0"/>
              <a:t>triceratops“</a:t>
            </a:r>
          </a:p>
          <a:p>
            <a:r>
              <a:rPr lang="zh-TW" altLang="en-US" dirty="0"/>
              <a:t>陣列的陣列</a:t>
            </a:r>
            <a:r>
              <a:rPr lang="en-US" altLang="zh-TW" dirty="0"/>
              <a:t>…</a:t>
            </a:r>
          </a:p>
          <a:p>
            <a:endParaRPr lang="en-US" altLang="zh-TW" dirty="0"/>
          </a:p>
          <a:p>
            <a:pPr marL="0" indent="0">
              <a:buNone/>
            </a:pPr>
            <a:endParaRPr lang="en-US" altLang="zh-TW" dirty="0"/>
          </a:p>
          <a:p>
            <a:pPr marL="0" indent="0">
              <a:buNone/>
            </a:pPr>
            <a:endParaRPr lang="zh-TW" altLang="en-US" dirty="0"/>
          </a:p>
        </p:txBody>
      </p:sp>
      <p:pic>
        <p:nvPicPr>
          <p:cNvPr id="4" name="圖片 3">
            <a:extLst>
              <a:ext uri="{FF2B5EF4-FFF2-40B4-BE49-F238E27FC236}">
                <a16:creationId xmlns:a16="http://schemas.microsoft.com/office/drawing/2014/main" id="{33B3C32C-7B1F-4E27-9C7C-CB2B238FDC9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9592" y="4488265"/>
            <a:ext cx="7452320" cy="20950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645445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C80F27FD-2F5C-47E7-B1F2-B269C5B3DD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/>
              <a:t>陣列的長度</a:t>
            </a:r>
            <a:r>
              <a:rPr lang="en-US" altLang="zh-TW" dirty="0"/>
              <a:t>/</a:t>
            </a:r>
            <a:r>
              <a:rPr lang="zh-TW" altLang="en-US" dirty="0"/>
              <a:t>大小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C623AE43-62FA-40CB-B4AB-4EC289E3DD2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zh-TW" sz="2800" dirty="0"/>
              <a:t>length</a:t>
            </a:r>
            <a:r>
              <a:rPr lang="zh-TW" altLang="en-US" sz="2800" dirty="0"/>
              <a:t>屬性</a:t>
            </a:r>
            <a:endParaRPr lang="en-US" altLang="zh-TW" sz="2800" dirty="0"/>
          </a:p>
          <a:p>
            <a:r>
              <a:rPr lang="en-US" altLang="zh-TW" sz="2800" dirty="0"/>
              <a:t>var maniacs = ["</a:t>
            </a:r>
            <a:r>
              <a:rPr lang="en-US" altLang="zh-TW" sz="2800" dirty="0" err="1"/>
              <a:t>Yakko</a:t>
            </a:r>
            <a:r>
              <a:rPr lang="en-US" altLang="zh-TW" sz="2800" dirty="0"/>
              <a:t>", "</a:t>
            </a:r>
            <a:r>
              <a:rPr lang="en-US" altLang="zh-TW" sz="2800" dirty="0" err="1"/>
              <a:t>Wakko</a:t>
            </a:r>
            <a:r>
              <a:rPr lang="en-US" altLang="zh-TW" sz="2800" dirty="0"/>
              <a:t>", "Dot"];</a:t>
            </a:r>
          </a:p>
          <a:p>
            <a:r>
              <a:rPr lang="en-US" altLang="zh-TW" sz="2800" dirty="0" err="1"/>
              <a:t>maniacs.length</a:t>
            </a:r>
            <a:r>
              <a:rPr lang="en-US" altLang="zh-TW" sz="2800" dirty="0"/>
              <a:t>;</a:t>
            </a:r>
            <a:br>
              <a:rPr lang="en-US" altLang="zh-TW" sz="2800" dirty="0"/>
            </a:br>
            <a:r>
              <a:rPr lang="en-US" altLang="zh-TW" sz="2800" dirty="0"/>
              <a:t>=</a:t>
            </a:r>
            <a:r>
              <a:rPr lang="zh-TW" altLang="en-US" sz="2800" dirty="0"/>
              <a:t> </a:t>
            </a:r>
            <a:r>
              <a:rPr lang="en-US" altLang="zh-TW" sz="2800" dirty="0"/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33017300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94D2BC08-C5BB-4A91-B70A-F5A6F54975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z="4800" dirty="0"/>
              <a:t>使用</a:t>
            </a:r>
            <a:r>
              <a:rPr lang="en-US" altLang="zh-TW" sz="4800" dirty="0"/>
              <a:t>push</a:t>
            </a:r>
            <a:r>
              <a:rPr lang="zh-TW" altLang="en-US" sz="4800" dirty="0"/>
              <a:t>加入元素到陣列中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1E6CDBAC-E895-45F7-AF49-3B8F1CC7567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altLang="zh-TW" dirty="0"/>
              <a:t>var animals = [];</a:t>
            </a:r>
          </a:p>
          <a:p>
            <a:r>
              <a:rPr lang="en-US" altLang="zh-TW" dirty="0" err="1"/>
              <a:t>animals.push</a:t>
            </a:r>
            <a:r>
              <a:rPr lang="en-US" altLang="zh-TW" dirty="0"/>
              <a:t>("Cat");</a:t>
            </a:r>
            <a:br>
              <a:rPr lang="en-US" altLang="zh-TW" dirty="0"/>
            </a:br>
            <a:r>
              <a:rPr lang="en-US" altLang="zh-TW" dirty="0"/>
              <a:t>1</a:t>
            </a:r>
          </a:p>
          <a:p>
            <a:r>
              <a:rPr lang="en-US" altLang="zh-TW" dirty="0" err="1"/>
              <a:t>animals.push</a:t>
            </a:r>
            <a:r>
              <a:rPr lang="en-US" altLang="zh-TW" dirty="0"/>
              <a:t>("Dog");</a:t>
            </a:r>
            <a:br>
              <a:rPr lang="en-US" altLang="zh-TW" dirty="0"/>
            </a:br>
            <a:r>
              <a:rPr lang="en-US" altLang="zh-TW" dirty="0"/>
              <a:t>2</a:t>
            </a:r>
          </a:p>
          <a:p>
            <a:r>
              <a:rPr lang="en-US" altLang="zh-TW" dirty="0" err="1"/>
              <a:t>animals.push</a:t>
            </a:r>
            <a:r>
              <a:rPr lang="en-US" altLang="zh-TW" dirty="0"/>
              <a:t>("Llama");</a:t>
            </a:r>
            <a:br>
              <a:rPr lang="en-US" altLang="zh-TW" dirty="0"/>
            </a:br>
            <a:r>
              <a:rPr lang="en-US" altLang="zh-TW" dirty="0"/>
              <a:t>3</a:t>
            </a:r>
          </a:p>
          <a:p>
            <a:r>
              <a:rPr lang="en-US" altLang="zh-TW" dirty="0"/>
              <a:t>animals;</a:t>
            </a:r>
            <a:br>
              <a:rPr lang="en-US" altLang="zh-TW" dirty="0"/>
            </a:br>
            <a:r>
              <a:rPr lang="en-US" altLang="zh-TW" dirty="0"/>
              <a:t>["Cat", "Dog", "Llama"]</a:t>
            </a:r>
          </a:p>
          <a:p>
            <a:r>
              <a:rPr lang="en-US" altLang="zh-TW" dirty="0" err="1"/>
              <a:t>animals.length</a:t>
            </a:r>
            <a:r>
              <a:rPr lang="en-US" altLang="zh-TW" dirty="0"/>
              <a:t>;</a:t>
            </a:r>
            <a:br>
              <a:rPr lang="en-US" altLang="zh-TW" dirty="0"/>
            </a:br>
            <a:r>
              <a:rPr lang="en-US" altLang="zh-TW" dirty="0"/>
              <a:t>3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124611738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1C77BE21-95D9-4233-AE41-937171E8E0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sz="3600" dirty="0"/>
              <a:t>unshift(</a:t>
            </a:r>
            <a:r>
              <a:rPr lang="en-US" altLang="zh-TW" sz="3600" i="1" dirty="0"/>
              <a:t>element</a:t>
            </a:r>
            <a:r>
              <a:rPr lang="en-US" altLang="zh-TW" sz="3600" dirty="0"/>
              <a:t>)</a:t>
            </a:r>
            <a:br>
              <a:rPr lang="en-US" altLang="zh-TW" sz="3600" dirty="0"/>
            </a:br>
            <a:r>
              <a:rPr lang="zh-TW" altLang="en-US" sz="3600" dirty="0"/>
              <a:t>把元素加入到陣列的頭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DA909634-CA04-49E5-8D6D-F8F2F7BE17F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altLang="zh-TW" dirty="0"/>
              <a:t>animals;</a:t>
            </a:r>
            <a:br>
              <a:rPr lang="en-US" altLang="zh-TW" dirty="0"/>
            </a:br>
            <a:r>
              <a:rPr lang="en-US" altLang="zh-TW" dirty="0"/>
              <a:t>["Cat", "Dog", "Llama"]</a:t>
            </a:r>
          </a:p>
          <a:p>
            <a:r>
              <a:rPr lang="en-US" altLang="zh-TW" dirty="0"/>
              <a:t>animals[0];</a:t>
            </a:r>
            <a:br>
              <a:rPr lang="en-US" altLang="zh-TW" dirty="0"/>
            </a:br>
            <a:r>
              <a:rPr lang="en-US" altLang="zh-TW" dirty="0"/>
              <a:t>"Cat"</a:t>
            </a:r>
          </a:p>
          <a:p>
            <a:r>
              <a:rPr lang="en-US" altLang="zh-TW" dirty="0" err="1"/>
              <a:t>animals.unshift</a:t>
            </a:r>
            <a:r>
              <a:rPr lang="en-US" altLang="zh-TW" dirty="0"/>
              <a:t>("Monkey");</a:t>
            </a:r>
            <a:br>
              <a:rPr lang="en-US" altLang="zh-TW" dirty="0"/>
            </a:br>
            <a:r>
              <a:rPr lang="en-US" altLang="zh-TW" dirty="0"/>
              <a:t>4</a:t>
            </a:r>
          </a:p>
          <a:p>
            <a:r>
              <a:rPr lang="en-US" altLang="zh-TW" dirty="0"/>
              <a:t>animals;</a:t>
            </a:r>
            <a:br>
              <a:rPr lang="en-US" altLang="zh-TW" dirty="0"/>
            </a:br>
            <a:r>
              <a:rPr lang="en-US" altLang="zh-TW" dirty="0"/>
              <a:t>["Monkey", "Cat", "Dog", "Llama"]</a:t>
            </a:r>
          </a:p>
          <a:p>
            <a:r>
              <a:rPr lang="en-US" altLang="zh-TW" dirty="0" err="1"/>
              <a:t>animals.unshift</a:t>
            </a:r>
            <a:r>
              <a:rPr lang="en-US" altLang="zh-TW" dirty="0"/>
              <a:t>("Polar Bear");</a:t>
            </a:r>
            <a:br>
              <a:rPr lang="en-US" altLang="zh-TW" dirty="0"/>
            </a:br>
            <a:r>
              <a:rPr lang="en-US" altLang="zh-TW" dirty="0"/>
              <a:t>5</a:t>
            </a:r>
          </a:p>
          <a:p>
            <a:r>
              <a:rPr lang="en-US" altLang="zh-TW" dirty="0"/>
              <a:t>animals;</a:t>
            </a:r>
            <a:br>
              <a:rPr lang="en-US" altLang="zh-TW" dirty="0"/>
            </a:br>
            <a:r>
              <a:rPr lang="en-US" altLang="zh-TW" dirty="0"/>
              <a:t>["Polar Bear", "Monkey", "Cat", "Dog", "Llama"]</a:t>
            </a:r>
          </a:p>
          <a:p>
            <a:r>
              <a:rPr lang="en-US" altLang="zh-TW" dirty="0"/>
              <a:t>animals[0];</a:t>
            </a:r>
            <a:br>
              <a:rPr lang="en-US" altLang="zh-TW" dirty="0"/>
            </a:br>
            <a:r>
              <a:rPr lang="en-US" altLang="zh-TW" dirty="0"/>
              <a:t>"Polar Bear"</a:t>
            </a:r>
          </a:p>
          <a:p>
            <a:r>
              <a:rPr lang="en-US" altLang="zh-TW" dirty="0"/>
              <a:t>animals[2];</a:t>
            </a:r>
            <a:br>
              <a:rPr lang="en-US" altLang="zh-TW" dirty="0"/>
            </a:br>
            <a:r>
              <a:rPr lang="en-US" altLang="zh-TW" dirty="0"/>
              <a:t>"Cat"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53231682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8B87FF0D-F42B-4368-AFF6-50F160BAF2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pop()</a:t>
            </a:r>
            <a:r>
              <a:rPr lang="zh-TW" altLang="en-US" dirty="0"/>
              <a:t>從陣列尾移除一元素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DFA72579-21D8-4179-A3D6-F5EDCD4C01D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altLang="zh-TW" dirty="0"/>
              <a:t>animals;</a:t>
            </a:r>
            <a:br>
              <a:rPr lang="en-US" altLang="zh-TW" dirty="0"/>
            </a:br>
            <a:r>
              <a:rPr lang="en-US" altLang="zh-TW" dirty="0"/>
              <a:t>["Polar Bear", "Monkey", "Cat", "Dog", "Llama"]</a:t>
            </a:r>
          </a:p>
          <a:p>
            <a:r>
              <a:rPr lang="es-ES" altLang="zh-TW" dirty="0"/>
              <a:t>var lastAnimal = animals.pop();</a:t>
            </a:r>
          </a:p>
          <a:p>
            <a:r>
              <a:rPr lang="en-US" altLang="zh-TW" dirty="0" err="1"/>
              <a:t>lastAnimal</a:t>
            </a:r>
            <a:r>
              <a:rPr lang="en-US" altLang="zh-TW" dirty="0"/>
              <a:t>;</a:t>
            </a:r>
            <a:br>
              <a:rPr lang="en-US" altLang="zh-TW" dirty="0"/>
            </a:br>
            <a:r>
              <a:rPr lang="en-US" altLang="zh-TW" dirty="0"/>
              <a:t>"Llama“</a:t>
            </a:r>
            <a:br>
              <a:rPr lang="en-US" altLang="zh-TW" dirty="0"/>
            </a:br>
            <a:r>
              <a:rPr lang="en-US" altLang="zh-TW" dirty="0"/>
              <a:t>animals;</a:t>
            </a:r>
            <a:br>
              <a:rPr lang="en-US" altLang="zh-TW" dirty="0"/>
            </a:br>
            <a:r>
              <a:rPr lang="en-US" altLang="zh-TW" dirty="0"/>
              <a:t>["Polar Bear", "Monkey", "Cat", "Dog"]</a:t>
            </a:r>
          </a:p>
          <a:p>
            <a:r>
              <a:rPr lang="en-US" altLang="zh-TW" dirty="0" err="1"/>
              <a:t>animals.pop</a:t>
            </a:r>
            <a:r>
              <a:rPr lang="en-US" altLang="zh-TW" dirty="0"/>
              <a:t>();</a:t>
            </a:r>
            <a:br>
              <a:rPr lang="en-US" altLang="zh-TW" dirty="0"/>
            </a:br>
            <a:r>
              <a:rPr lang="en-US" altLang="zh-TW" dirty="0"/>
              <a:t>"Dog"</a:t>
            </a:r>
          </a:p>
          <a:p>
            <a:r>
              <a:rPr lang="en-US" altLang="zh-TW" dirty="0"/>
              <a:t>animals;</a:t>
            </a:r>
            <a:br>
              <a:rPr lang="en-US" altLang="zh-TW" dirty="0"/>
            </a:br>
            <a:r>
              <a:rPr lang="en-US" altLang="zh-TW" dirty="0"/>
              <a:t>["Polar Bear", "Monkey", "Cat"]</a:t>
            </a:r>
          </a:p>
          <a:p>
            <a:r>
              <a:rPr lang="en-US" altLang="zh-TW" dirty="0" err="1"/>
              <a:t>animals.unshift</a:t>
            </a:r>
            <a:r>
              <a:rPr lang="en-US" altLang="zh-TW" dirty="0"/>
              <a:t>(</a:t>
            </a:r>
            <a:r>
              <a:rPr lang="en-US" altLang="zh-TW" dirty="0" err="1"/>
              <a:t>lastAnimal</a:t>
            </a:r>
            <a:r>
              <a:rPr lang="en-US" altLang="zh-TW" dirty="0"/>
              <a:t>);</a:t>
            </a:r>
            <a:br>
              <a:rPr lang="en-US" altLang="zh-TW" dirty="0"/>
            </a:br>
            <a:r>
              <a:rPr lang="en-US" altLang="zh-TW" dirty="0"/>
              <a:t>4</a:t>
            </a:r>
          </a:p>
          <a:p>
            <a:r>
              <a:rPr lang="en-US" altLang="zh-TW" dirty="0"/>
              <a:t>animals;</a:t>
            </a:r>
            <a:br>
              <a:rPr lang="en-US" altLang="zh-TW" dirty="0"/>
            </a:br>
            <a:r>
              <a:rPr lang="es-ES" altLang="zh-TW" dirty="0"/>
              <a:t>["Llama", "Polar Bear", "Monkey", "Cat"]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18866891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4AD7CF29-D0E7-45BC-97E2-AEEF2ED39E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sz="4800" dirty="0"/>
              <a:t>push()</a:t>
            </a:r>
            <a:r>
              <a:rPr lang="zh-TW" altLang="en-US" sz="4800" dirty="0"/>
              <a:t>從陣列尾加入一元素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E73937B2-2DF0-4B5F-A5D6-CAA3A208DB9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/>
              <a:t>push</a:t>
            </a:r>
            <a:r>
              <a:rPr lang="zh-TW" altLang="en-US" dirty="0"/>
              <a:t>與</a:t>
            </a:r>
            <a:r>
              <a:rPr lang="en-US" altLang="zh-TW" dirty="0"/>
              <a:t>pop</a:t>
            </a:r>
            <a:r>
              <a:rPr lang="zh-TW" altLang="en-US" dirty="0"/>
              <a:t>是</a:t>
            </a:r>
            <a:r>
              <a:rPr lang="en-US" altLang="zh-TW" dirty="0"/>
              <a:t>2</a:t>
            </a:r>
            <a:r>
              <a:rPr lang="zh-TW" altLang="en-US" dirty="0"/>
              <a:t>個相反的動作，這</a:t>
            </a:r>
            <a:r>
              <a:rPr lang="en-US" altLang="zh-TW" dirty="0"/>
              <a:t>2</a:t>
            </a:r>
            <a:r>
              <a:rPr lang="zh-TW" altLang="en-US" dirty="0"/>
              <a:t>個動作一般是用在堆疊上，實現先進先出</a:t>
            </a:r>
            <a:r>
              <a:rPr lang="en-US" altLang="zh-TW" dirty="0"/>
              <a:t>/</a:t>
            </a:r>
            <a:r>
              <a:rPr lang="zh-TW" altLang="en-US" dirty="0"/>
              <a:t>先到先服務的概念。</a:t>
            </a:r>
          </a:p>
        </p:txBody>
      </p:sp>
      <p:pic>
        <p:nvPicPr>
          <p:cNvPr id="5" name="圖片 4">
            <a:extLst>
              <a:ext uri="{FF2B5EF4-FFF2-40B4-BE49-F238E27FC236}">
                <a16:creationId xmlns:a16="http://schemas.microsoft.com/office/drawing/2014/main" id="{D180048A-0468-4538-B37A-8FBB8C7304D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3608" y="3284984"/>
            <a:ext cx="6768752" cy="34975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948044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69A9E408-1C05-4A09-A55C-5FAF2AA2CA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shift/unshift</a:t>
            </a:r>
            <a:endParaRPr lang="zh-TW" altLang="en-US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9855AAF7-4D35-490D-A5C6-3BAEA87954C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TW" altLang="en-US" dirty="0"/>
              <a:t>從陣列的頭取出</a:t>
            </a:r>
            <a:r>
              <a:rPr lang="en-US" altLang="zh-TW" dirty="0"/>
              <a:t>/</a:t>
            </a:r>
            <a:r>
              <a:rPr lang="zh-TW" altLang="en-US" dirty="0"/>
              <a:t>加入元素</a:t>
            </a:r>
          </a:p>
        </p:txBody>
      </p:sp>
      <p:pic>
        <p:nvPicPr>
          <p:cNvPr id="4" name="圖片 3">
            <a:extLst>
              <a:ext uri="{FF2B5EF4-FFF2-40B4-BE49-F238E27FC236}">
                <a16:creationId xmlns:a16="http://schemas.microsoft.com/office/drawing/2014/main" id="{9B857254-9D17-47FB-A9C2-E80B6740A43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67644" y="2205872"/>
            <a:ext cx="6408712" cy="43774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646559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00076736-926C-4952-983A-4F6564C62F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err="1"/>
              <a:t>concat</a:t>
            </a:r>
            <a:r>
              <a:rPr lang="en-US" altLang="zh-TW" dirty="0"/>
              <a:t> </a:t>
            </a:r>
            <a:r>
              <a:rPr lang="zh-TW" altLang="en-US" dirty="0"/>
              <a:t>陣列的串接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1A4FF63A-8C3A-44C3-89D7-8BB551C3381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2000" dirty="0"/>
              <a:t>var </a:t>
            </a:r>
            <a:r>
              <a:rPr lang="en-US" altLang="zh-TW" sz="2000" dirty="0" err="1"/>
              <a:t>furryAnimals</a:t>
            </a:r>
            <a:r>
              <a:rPr lang="en-US" altLang="zh-TW" sz="2000" dirty="0"/>
              <a:t> = ["Alpaca", "Ring-tailed Lemur", "Yeti"];</a:t>
            </a:r>
          </a:p>
          <a:p>
            <a:pPr marL="0" indent="0">
              <a:buNone/>
            </a:pPr>
            <a:r>
              <a:rPr lang="pt-BR" altLang="zh-TW" sz="2000" dirty="0"/>
              <a:t>var scalyAnimals = ["Boa Constrictor", "Godzilla"];</a:t>
            </a:r>
          </a:p>
          <a:p>
            <a:pPr marL="0" indent="0">
              <a:buNone/>
            </a:pPr>
            <a:r>
              <a:rPr lang="en-US" altLang="zh-TW" sz="2000" dirty="0"/>
              <a:t>var </a:t>
            </a:r>
            <a:r>
              <a:rPr lang="en-US" altLang="zh-TW" sz="2000" dirty="0" err="1"/>
              <a:t>furryAndScalyAnimals</a:t>
            </a:r>
            <a:r>
              <a:rPr lang="en-US" altLang="zh-TW" sz="2000" dirty="0"/>
              <a:t> = </a:t>
            </a:r>
            <a:r>
              <a:rPr lang="en-US" altLang="zh-TW" sz="2000" dirty="0" err="1"/>
              <a:t>furryAnimals.concat</a:t>
            </a:r>
            <a:r>
              <a:rPr lang="en-US" altLang="zh-TW" sz="2000" dirty="0"/>
              <a:t>(</a:t>
            </a:r>
            <a:r>
              <a:rPr lang="en-US" altLang="zh-TW" sz="2000" dirty="0" err="1"/>
              <a:t>scalyAnimals</a:t>
            </a:r>
            <a:r>
              <a:rPr lang="en-US" altLang="zh-TW" sz="2000" dirty="0"/>
              <a:t>);</a:t>
            </a:r>
          </a:p>
          <a:p>
            <a:pPr marL="0" indent="0">
              <a:buNone/>
            </a:pPr>
            <a:r>
              <a:rPr lang="en-US" altLang="zh-TW" sz="2000" dirty="0" err="1"/>
              <a:t>furryAndScalyAnimals</a:t>
            </a:r>
            <a:r>
              <a:rPr lang="en-US" altLang="zh-TW" sz="2000" dirty="0"/>
              <a:t>;</a:t>
            </a:r>
          </a:p>
          <a:p>
            <a:pPr marL="0" indent="0">
              <a:buNone/>
            </a:pPr>
            <a:r>
              <a:rPr lang="en-US" altLang="zh-TW" sz="2000" dirty="0"/>
              <a:t>["Alpaca", "Ring-tailed Lemur", "Yeti", "Boa Constrictor", "Godzilla"]</a:t>
            </a:r>
          </a:p>
          <a:p>
            <a:pPr marL="0" indent="0">
              <a:buNone/>
            </a:pPr>
            <a:r>
              <a:rPr lang="en-US" altLang="zh-TW" sz="2000" dirty="0" err="1"/>
              <a:t>furryAnimals</a:t>
            </a:r>
            <a:r>
              <a:rPr lang="en-US" altLang="zh-TW" sz="2000" dirty="0"/>
              <a:t>;</a:t>
            </a:r>
          </a:p>
          <a:p>
            <a:pPr marL="0" indent="0">
              <a:buNone/>
            </a:pPr>
            <a:r>
              <a:rPr lang="en-US" altLang="zh-TW" sz="2000" dirty="0"/>
              <a:t>["Alpaca", "Ring-tailed Lemur", "Yeti"]</a:t>
            </a:r>
          </a:p>
          <a:p>
            <a:pPr marL="0" indent="0">
              <a:buNone/>
            </a:pPr>
            <a:r>
              <a:rPr lang="en-US" altLang="zh-TW" sz="2000" dirty="0" err="1"/>
              <a:t>scalyAnimals</a:t>
            </a:r>
            <a:r>
              <a:rPr lang="en-US" altLang="zh-TW" sz="2000" dirty="0"/>
              <a:t>;</a:t>
            </a:r>
          </a:p>
          <a:p>
            <a:pPr marL="0" indent="0">
              <a:buNone/>
            </a:pPr>
            <a:r>
              <a:rPr lang="en-US" altLang="zh-TW" sz="2000" dirty="0"/>
              <a:t>["Boa Constrictor", "Godzilla"]</a:t>
            </a:r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1002777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/>
              <a:t>陣列是什麼？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TW" altLang="en-US" dirty="0"/>
              <a:t>用來放置同資料型態的一種集合、容器</a:t>
            </a:r>
            <a:endParaRPr lang="en-US" altLang="zh-TW" dirty="0"/>
          </a:p>
          <a:p>
            <a:r>
              <a:rPr lang="zh-TW" altLang="en-US" dirty="0"/>
              <a:t>比方說，我最喜歡的三種品牌的車子：</a:t>
            </a:r>
            <a:endParaRPr lang="en-US" altLang="zh-TW" dirty="0"/>
          </a:p>
          <a:p>
            <a:pPr lvl="1"/>
            <a:r>
              <a:rPr lang="en-US" dirty="0"/>
              <a:t>My top three favorite cars</a:t>
            </a:r>
            <a:r>
              <a:rPr lang="zh-TW" altLang="en-US" dirty="0"/>
              <a:t>：</a:t>
            </a:r>
            <a:endParaRPr lang="en-US" dirty="0"/>
          </a:p>
          <a:p>
            <a:pPr lvl="2"/>
            <a:r>
              <a:rPr lang="en-US" dirty="0"/>
              <a:t>Benz, BMW, Audi</a:t>
            </a:r>
          </a:p>
          <a:p>
            <a:pPr lvl="2"/>
            <a:r>
              <a:rPr lang="en-US" dirty="0"/>
              <a:t>Toyota, Honda, Mitsubishi</a:t>
            </a:r>
          </a:p>
          <a:p>
            <a:pPr lvl="1"/>
            <a:r>
              <a:rPr lang="zh-TW" altLang="en-US" dirty="0"/>
              <a:t>在程式裏面，如何表達這三個品牌？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988928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4D7AB076-1AC3-467B-89F4-A9047828F5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err="1"/>
              <a:t>concat</a:t>
            </a:r>
            <a:r>
              <a:rPr lang="zh-TW" altLang="en-US" dirty="0"/>
              <a:t>也能串接多個陣列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D3F6876A-D168-4589-AA83-A190B39960C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2000" dirty="0"/>
              <a:t>var </a:t>
            </a:r>
            <a:r>
              <a:rPr lang="en-US" altLang="zh-TW" sz="2000" dirty="0" err="1"/>
              <a:t>furryAnimals</a:t>
            </a:r>
            <a:r>
              <a:rPr lang="en-US" altLang="zh-TW" sz="2000" dirty="0"/>
              <a:t> = ["Alpaca", "Ring-tailed Lemur", "Yeti"];</a:t>
            </a:r>
          </a:p>
          <a:p>
            <a:pPr marL="0" indent="0">
              <a:buNone/>
            </a:pPr>
            <a:r>
              <a:rPr lang="pt-BR" altLang="zh-TW" sz="2000" dirty="0"/>
              <a:t>var scalyAnimals = ["Boa Constrictor", "Godzilla"];</a:t>
            </a:r>
          </a:p>
          <a:p>
            <a:pPr marL="0" indent="0">
              <a:buNone/>
            </a:pPr>
            <a:r>
              <a:rPr lang="en-US" altLang="zh-TW" sz="2000" dirty="0"/>
              <a:t>var </a:t>
            </a:r>
            <a:r>
              <a:rPr lang="en-US" altLang="zh-TW" sz="2000" dirty="0" err="1"/>
              <a:t>featheredAnimals</a:t>
            </a:r>
            <a:r>
              <a:rPr lang="en-US" altLang="zh-TW" sz="2000" dirty="0"/>
              <a:t> = ["Macaw", "Dodo"];</a:t>
            </a:r>
          </a:p>
          <a:p>
            <a:pPr marL="0" indent="0">
              <a:buNone/>
            </a:pPr>
            <a:r>
              <a:rPr lang="en-US" altLang="zh-TW" sz="2000" dirty="0"/>
              <a:t>var </a:t>
            </a:r>
            <a:r>
              <a:rPr lang="en-US" altLang="zh-TW" sz="2000" dirty="0" err="1"/>
              <a:t>allAnimals</a:t>
            </a:r>
            <a:r>
              <a:rPr lang="en-US" altLang="zh-TW" sz="2000" dirty="0"/>
              <a:t> = </a:t>
            </a:r>
            <a:r>
              <a:rPr lang="en-US" altLang="zh-TW" sz="2000" dirty="0" err="1"/>
              <a:t>furryAnimals.concat</a:t>
            </a:r>
            <a:r>
              <a:rPr lang="en-US" altLang="zh-TW" sz="2000" dirty="0"/>
              <a:t>(</a:t>
            </a:r>
            <a:r>
              <a:rPr lang="en-US" altLang="zh-TW" sz="2000" dirty="0" err="1"/>
              <a:t>scalyAnimals</a:t>
            </a:r>
            <a:r>
              <a:rPr lang="en-US" altLang="zh-TW" sz="2000" dirty="0"/>
              <a:t>, </a:t>
            </a:r>
            <a:r>
              <a:rPr lang="en-US" altLang="zh-TW" sz="2000" dirty="0" err="1"/>
              <a:t>featheredAnimals</a:t>
            </a:r>
            <a:r>
              <a:rPr lang="en-US" altLang="zh-TW" sz="2000" dirty="0"/>
              <a:t>);</a:t>
            </a:r>
          </a:p>
          <a:p>
            <a:pPr marL="0" indent="0">
              <a:buNone/>
            </a:pPr>
            <a:r>
              <a:rPr lang="en-US" altLang="zh-TW" sz="2000" dirty="0" err="1"/>
              <a:t>allAnimals</a:t>
            </a:r>
            <a:r>
              <a:rPr lang="en-US" altLang="zh-TW" sz="2000" dirty="0"/>
              <a:t>;</a:t>
            </a:r>
          </a:p>
          <a:p>
            <a:pPr marL="0" indent="0">
              <a:buNone/>
            </a:pPr>
            <a:r>
              <a:rPr lang="en-US" altLang="zh-TW" sz="2000" dirty="0"/>
              <a:t>["Alpaca", "Ring-tailed Lemur", "Yeti", "Boa Constrictor", "Godzilla",</a:t>
            </a:r>
          </a:p>
          <a:p>
            <a:pPr marL="0" indent="0">
              <a:buNone/>
            </a:pPr>
            <a:r>
              <a:rPr lang="en-US" altLang="zh-TW" sz="2000" dirty="0"/>
              <a:t>"Macaw", "Dodo"]</a:t>
            </a:r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426021683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07D8374B-CA15-4FB1-BACB-E4FAF578A3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sz="4000" dirty="0" err="1"/>
              <a:t>indexof</a:t>
            </a:r>
            <a:br>
              <a:rPr lang="en-US" altLang="zh-TW" sz="4000" dirty="0"/>
            </a:br>
            <a:r>
              <a:rPr lang="zh-TW" altLang="en-US" sz="4000" dirty="0"/>
              <a:t>找出一元素在陣列所在的位置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53C96628-D706-4A03-9045-E9D0D9C50BA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zh-TW" sz="2400" dirty="0"/>
              <a:t>var colors = ["red", "green", "blue"];</a:t>
            </a:r>
            <a:br>
              <a:rPr lang="en-US" altLang="zh-TW" sz="2400" dirty="0"/>
            </a:br>
            <a:r>
              <a:rPr lang="en-US" altLang="zh-TW" sz="2400" dirty="0" err="1"/>
              <a:t>colors.indexOf</a:t>
            </a:r>
            <a:r>
              <a:rPr lang="en-US" altLang="zh-TW" sz="2400" dirty="0"/>
              <a:t>("blue");</a:t>
            </a:r>
            <a:br>
              <a:rPr lang="en-US" altLang="zh-TW" sz="2400" dirty="0"/>
            </a:br>
            <a:r>
              <a:rPr lang="en-US" altLang="zh-TW" sz="2400" dirty="0"/>
              <a:t>2</a:t>
            </a:r>
            <a:br>
              <a:rPr lang="en-US" altLang="zh-TW" sz="2400" dirty="0"/>
            </a:br>
            <a:r>
              <a:rPr lang="en-US" altLang="zh-TW" sz="2400" dirty="0" err="1"/>
              <a:t>colors.indexOf</a:t>
            </a:r>
            <a:r>
              <a:rPr lang="en-US" altLang="zh-TW" sz="2400" dirty="0"/>
              <a:t>("green");</a:t>
            </a:r>
            <a:br>
              <a:rPr lang="en-US" altLang="zh-TW" sz="2400" dirty="0"/>
            </a:br>
            <a:r>
              <a:rPr lang="en-US" altLang="zh-TW" sz="2400" dirty="0"/>
              <a:t>1</a:t>
            </a:r>
          </a:p>
          <a:p>
            <a:r>
              <a:rPr lang="zh-TW" altLang="en-US" sz="2400" dirty="0"/>
              <a:t>如果詢問的元素沒有在陣列中，則傳回</a:t>
            </a:r>
            <a:r>
              <a:rPr lang="en-US" altLang="zh-TW" sz="2400" dirty="0"/>
              <a:t>-1</a:t>
            </a:r>
            <a:br>
              <a:rPr lang="en-US" altLang="zh-TW" sz="2400" dirty="0"/>
            </a:br>
            <a:r>
              <a:rPr lang="en-US" altLang="zh-TW" sz="2400" dirty="0" err="1"/>
              <a:t>colors.indexOf</a:t>
            </a:r>
            <a:r>
              <a:rPr lang="en-US" altLang="zh-TW" sz="2400" dirty="0"/>
              <a:t>("purple");</a:t>
            </a:r>
            <a:br>
              <a:rPr lang="en-US" altLang="zh-TW" sz="2400" dirty="0"/>
            </a:br>
            <a:r>
              <a:rPr lang="en-US" altLang="zh-TW" sz="2400" dirty="0"/>
              <a:t>-1</a:t>
            </a:r>
          </a:p>
        </p:txBody>
      </p:sp>
    </p:spTree>
    <p:extLst>
      <p:ext uri="{BB962C8B-B14F-4D97-AF65-F5344CB8AC3E}">
        <p14:creationId xmlns:p14="http://schemas.microsoft.com/office/powerpoint/2010/main" val="189252513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E9B9FA34-368B-4680-8F7D-8AF130134A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z="4800" dirty="0"/>
              <a:t>將一個元素轉換為一個字串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B0B6E792-0A2D-4B70-83CD-81B18DCED3A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altLang="zh-TW" dirty="0"/>
              <a:t>var </a:t>
            </a:r>
            <a:r>
              <a:rPr lang="en-US" altLang="zh-TW" dirty="0" err="1"/>
              <a:t>boringAnimals</a:t>
            </a:r>
            <a:r>
              <a:rPr lang="en-US" altLang="zh-TW" dirty="0"/>
              <a:t> = ["Monkey", "Cat", "Fish", "Lizard"];</a:t>
            </a:r>
          </a:p>
          <a:p>
            <a:r>
              <a:rPr lang="en-US" altLang="zh-TW" dirty="0" err="1"/>
              <a:t>boringAnimals.join</a:t>
            </a:r>
            <a:r>
              <a:rPr lang="en-US" altLang="zh-TW" dirty="0"/>
              <a:t>();</a:t>
            </a:r>
            <a:br>
              <a:rPr lang="en-US" altLang="zh-TW" dirty="0"/>
            </a:br>
            <a:r>
              <a:rPr lang="en-US" altLang="zh-TW" dirty="0"/>
              <a:t>"</a:t>
            </a:r>
            <a:r>
              <a:rPr lang="en-US" altLang="zh-TW" dirty="0" err="1"/>
              <a:t>Monkey,Cat,Fish,Lizard</a:t>
            </a:r>
            <a:r>
              <a:rPr lang="en-US" altLang="zh-TW" dirty="0"/>
              <a:t>“</a:t>
            </a:r>
          </a:p>
          <a:p>
            <a:endParaRPr lang="en-US" altLang="zh-TW" dirty="0"/>
          </a:p>
          <a:p>
            <a:r>
              <a:rPr lang="zh-TW" altLang="en-US" dirty="0"/>
              <a:t>加入分隔字串</a:t>
            </a:r>
            <a:endParaRPr lang="en-US" altLang="zh-TW" dirty="0"/>
          </a:p>
          <a:p>
            <a:pPr lvl="1"/>
            <a:r>
              <a:rPr lang="en-US" altLang="zh-TW" dirty="0"/>
              <a:t>var </a:t>
            </a:r>
            <a:r>
              <a:rPr lang="en-US" altLang="zh-TW" dirty="0" err="1"/>
              <a:t>boringAnimals</a:t>
            </a:r>
            <a:r>
              <a:rPr lang="en-US" altLang="zh-TW" dirty="0"/>
              <a:t> = ["Monkey", "Cat", "Fish", "Lizard"];</a:t>
            </a:r>
            <a:br>
              <a:rPr lang="en-US" altLang="zh-TW" dirty="0"/>
            </a:br>
            <a:r>
              <a:rPr lang="en-US" altLang="zh-TW" dirty="0" err="1"/>
              <a:t>boringAnimals.join</a:t>
            </a:r>
            <a:r>
              <a:rPr lang="en-US" altLang="zh-TW" dirty="0"/>
              <a:t>(" - ");</a:t>
            </a:r>
            <a:br>
              <a:rPr lang="en-US" altLang="zh-TW" dirty="0"/>
            </a:br>
            <a:r>
              <a:rPr lang="en-US" altLang="zh-TW" dirty="0"/>
              <a:t>"Monkey - Cat - Fish - Lizard“</a:t>
            </a:r>
            <a:br>
              <a:rPr lang="en-US" altLang="zh-TW" dirty="0"/>
            </a:br>
            <a:r>
              <a:rPr lang="en-US" altLang="zh-TW" dirty="0" err="1"/>
              <a:t>boringAnimals.join</a:t>
            </a:r>
            <a:r>
              <a:rPr lang="en-US" altLang="zh-TW" dirty="0"/>
              <a:t>("*")</a:t>
            </a:r>
            <a:br>
              <a:rPr lang="en-US" altLang="zh-TW" dirty="0"/>
            </a:br>
            <a:r>
              <a:rPr lang="en-US" altLang="zh-TW" dirty="0"/>
              <a:t>"Monkey*Cat*Fish*Lizard“</a:t>
            </a:r>
            <a:br>
              <a:rPr lang="en-US" altLang="zh-TW" dirty="0"/>
            </a:br>
            <a:r>
              <a:rPr lang="en-US" altLang="zh-TW" dirty="0" err="1"/>
              <a:t>boringAnimals.join</a:t>
            </a:r>
            <a:r>
              <a:rPr lang="en-US" altLang="zh-TW" dirty="0"/>
              <a:t>(" sees ")</a:t>
            </a:r>
            <a:br>
              <a:rPr lang="en-US" altLang="zh-TW" dirty="0"/>
            </a:br>
            <a:r>
              <a:rPr lang="nb-NO" altLang="zh-TW" dirty="0"/>
              <a:t>"Monkey sees Cat sees Fish sees Lizard"</a:t>
            </a:r>
            <a:endParaRPr lang="en-US" altLang="zh-TW" dirty="0"/>
          </a:p>
        </p:txBody>
      </p:sp>
    </p:spTree>
    <p:extLst>
      <p:ext uri="{BB962C8B-B14F-4D97-AF65-F5344CB8AC3E}">
        <p14:creationId xmlns:p14="http://schemas.microsoft.com/office/powerpoint/2010/main" val="389978744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5E2BDF5E-449A-4888-B253-53609B42A3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/>
              <a:t>陣列的應用例</a:t>
            </a:r>
            <a:r>
              <a:rPr lang="en-US" altLang="zh-TW" dirty="0"/>
              <a:t>-</a:t>
            </a:r>
            <a:r>
              <a:rPr lang="zh-TW" altLang="en-US" dirty="0"/>
              <a:t>轉換表格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A020499E-66FC-44CD-9A16-02D99C0D548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83162"/>
          </a:xfrm>
        </p:spPr>
        <p:txBody>
          <a:bodyPr>
            <a:normAutofit fontScale="92500" lnSpcReduction="10000"/>
          </a:bodyPr>
          <a:lstStyle/>
          <a:p>
            <a:r>
              <a:rPr lang="en-US" altLang="zh-TW" sz="2800" dirty="0">
                <a:latin typeface="Calibri" panose="020F0502020204030204" pitchFamily="34" charset="0"/>
                <a:cs typeface="Calibri" panose="020F0502020204030204" pitchFamily="34" charset="0"/>
              </a:rPr>
              <a:t>var </a:t>
            </a:r>
            <a:r>
              <a:rPr lang="en-US" altLang="zh-TW" sz="2800" dirty="0" err="1">
                <a:latin typeface="Calibri" panose="020F0502020204030204" pitchFamily="34" charset="0"/>
                <a:cs typeface="Calibri" panose="020F0502020204030204" pitchFamily="34" charset="0"/>
              </a:rPr>
              <a:t>englishMonthName</a:t>
            </a:r>
            <a:r>
              <a:rPr lang="en-US" altLang="zh-TW" sz="2800" dirty="0">
                <a:latin typeface="Calibri" panose="020F0502020204030204" pitchFamily="34" charset="0"/>
                <a:cs typeface="Calibri" panose="020F0502020204030204" pitchFamily="34" charset="0"/>
              </a:rPr>
              <a:t> = [“January”, “February”, “March”, </a:t>
            </a:r>
            <a:br>
              <a:rPr lang="en-US" altLang="zh-TW" sz="28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altLang="zh-TW" sz="2800" dirty="0">
                <a:latin typeface="Calibri" panose="020F0502020204030204" pitchFamily="34" charset="0"/>
                <a:cs typeface="Calibri" panose="020F0502020204030204" pitchFamily="34" charset="0"/>
              </a:rPr>
              <a:t>“April”, “May”, “June“, “July“, “August“, “September“, “October“, “November“, “December“];</a:t>
            </a:r>
            <a:br>
              <a:rPr lang="en-US" altLang="zh-TW" sz="28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altLang="zh-TW" sz="2800" dirty="0" err="1">
                <a:latin typeface="Calibri" panose="020F0502020204030204" pitchFamily="34" charset="0"/>
                <a:cs typeface="Calibri" panose="020F0502020204030204" pitchFamily="34" charset="0"/>
              </a:rPr>
              <a:t>englishMonthName</a:t>
            </a:r>
            <a:r>
              <a:rPr lang="en-US" altLang="zh-TW" sz="2800" dirty="0">
                <a:latin typeface="Calibri" panose="020F0502020204030204" pitchFamily="34" charset="0"/>
                <a:cs typeface="Calibri" panose="020F0502020204030204" pitchFamily="34" charset="0"/>
              </a:rPr>
              <a:t>[0] </a:t>
            </a:r>
            <a:r>
              <a:rPr lang="zh-TW" alt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值為 </a:t>
            </a:r>
            <a:r>
              <a:rPr lang="en-US" altLang="zh-TW" sz="2800" dirty="0">
                <a:latin typeface="Calibri" panose="020F0502020204030204" pitchFamily="34" charset="0"/>
                <a:cs typeface="Calibri" panose="020F0502020204030204" pitchFamily="34" charset="0"/>
              </a:rPr>
              <a:t>January</a:t>
            </a:r>
          </a:p>
          <a:p>
            <a:r>
              <a:rPr lang="en-US" altLang="zh-TW" sz="2800" dirty="0">
                <a:latin typeface="Calibri" panose="020F0502020204030204" pitchFamily="34" charset="0"/>
                <a:cs typeface="Calibri" panose="020F0502020204030204" pitchFamily="34" charset="0"/>
              </a:rPr>
              <a:t>var </a:t>
            </a:r>
            <a:r>
              <a:rPr lang="en-US" altLang="zh-TW" sz="2800" dirty="0" err="1">
                <a:latin typeface="Calibri" panose="020F0502020204030204" pitchFamily="34" charset="0"/>
                <a:cs typeface="Calibri" panose="020F0502020204030204" pitchFamily="34" charset="0"/>
              </a:rPr>
              <a:t>chineseMonthName</a:t>
            </a:r>
            <a:r>
              <a:rPr lang="en-US" altLang="zh-TW" sz="2800" dirty="0">
                <a:latin typeface="Calibri" panose="020F0502020204030204" pitchFamily="34" charset="0"/>
                <a:cs typeface="Calibri" panose="020F0502020204030204" pitchFamily="34" charset="0"/>
              </a:rPr>
              <a:t> = [“</a:t>
            </a:r>
            <a:r>
              <a:rPr lang="zh-TW" altLang="en-US" sz="2800" dirty="0"/>
              <a:t>端</a:t>
            </a:r>
            <a:r>
              <a:rPr lang="en-US" altLang="zh-TW" sz="2800" dirty="0">
                <a:latin typeface="Calibri" panose="020F0502020204030204" pitchFamily="34" charset="0"/>
                <a:cs typeface="Calibri" panose="020F0502020204030204" pitchFamily="34" charset="0"/>
              </a:rPr>
              <a:t>”, “</a:t>
            </a:r>
            <a:r>
              <a:rPr lang="zh-TW" alt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花</a:t>
            </a:r>
            <a:r>
              <a:rPr lang="en-US" altLang="zh-TW" sz="2800" dirty="0">
                <a:latin typeface="Calibri" panose="020F0502020204030204" pitchFamily="34" charset="0"/>
                <a:cs typeface="Calibri" panose="020F0502020204030204" pitchFamily="34" charset="0"/>
              </a:rPr>
              <a:t>”, “</a:t>
            </a:r>
            <a:r>
              <a:rPr lang="zh-TW" alt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桐</a:t>
            </a:r>
            <a:r>
              <a:rPr lang="en-US" altLang="zh-TW" sz="2800" dirty="0">
                <a:latin typeface="Calibri" panose="020F0502020204030204" pitchFamily="34" charset="0"/>
                <a:cs typeface="Calibri" panose="020F0502020204030204" pitchFamily="34" charset="0"/>
              </a:rPr>
              <a:t>”, </a:t>
            </a:r>
            <a:br>
              <a:rPr lang="en-US" altLang="zh-TW" sz="28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altLang="zh-TW" sz="2800" dirty="0">
                <a:latin typeface="Calibri" panose="020F0502020204030204" pitchFamily="34" charset="0"/>
                <a:cs typeface="Calibri" panose="020F0502020204030204" pitchFamily="34" charset="0"/>
              </a:rPr>
              <a:t>“</a:t>
            </a:r>
            <a:r>
              <a:rPr lang="zh-TW" alt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梅</a:t>
            </a:r>
            <a:r>
              <a:rPr lang="en-US" altLang="zh-TW" sz="2800" dirty="0">
                <a:latin typeface="Calibri" panose="020F0502020204030204" pitchFamily="34" charset="0"/>
                <a:cs typeface="Calibri" panose="020F0502020204030204" pitchFamily="34" charset="0"/>
              </a:rPr>
              <a:t>”, “</a:t>
            </a:r>
            <a:r>
              <a:rPr lang="zh-TW" alt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浦</a:t>
            </a:r>
            <a:r>
              <a:rPr lang="en-US" altLang="zh-TW" sz="2800" dirty="0">
                <a:latin typeface="Calibri" panose="020F0502020204030204" pitchFamily="34" charset="0"/>
                <a:cs typeface="Calibri" panose="020F0502020204030204" pitchFamily="34" charset="0"/>
              </a:rPr>
              <a:t>”, “</a:t>
            </a:r>
            <a:r>
              <a:rPr lang="zh-TW" alt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伏 </a:t>
            </a:r>
            <a:r>
              <a:rPr lang="en-US" altLang="zh-TW" sz="2800" dirty="0">
                <a:latin typeface="Calibri" panose="020F0502020204030204" pitchFamily="34" charset="0"/>
                <a:cs typeface="Calibri" panose="020F0502020204030204" pitchFamily="34" charset="0"/>
              </a:rPr>
              <a:t>“, “</a:t>
            </a:r>
            <a:r>
              <a:rPr lang="zh-TW" alt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荔</a:t>
            </a:r>
            <a:r>
              <a:rPr lang="en-US" altLang="zh-TW" sz="2800" dirty="0">
                <a:latin typeface="Calibri" panose="020F0502020204030204" pitchFamily="34" charset="0"/>
                <a:cs typeface="Calibri" panose="020F0502020204030204" pitchFamily="34" charset="0"/>
              </a:rPr>
              <a:t>“, “</a:t>
            </a:r>
            <a:r>
              <a:rPr lang="zh-TW" alt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桂</a:t>
            </a:r>
            <a:r>
              <a:rPr lang="en-US" altLang="zh-TW" sz="2800" dirty="0">
                <a:latin typeface="Calibri" panose="020F0502020204030204" pitchFamily="34" charset="0"/>
                <a:cs typeface="Calibri" panose="020F0502020204030204" pitchFamily="34" charset="0"/>
              </a:rPr>
              <a:t>“, “</a:t>
            </a:r>
            <a:r>
              <a:rPr lang="zh-TW" alt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菊</a:t>
            </a:r>
            <a:r>
              <a:rPr lang="en-US" altLang="zh-TW" sz="2800" dirty="0">
                <a:latin typeface="Calibri" panose="020F0502020204030204" pitchFamily="34" charset="0"/>
                <a:cs typeface="Calibri" panose="020F0502020204030204" pitchFamily="34" charset="0"/>
              </a:rPr>
              <a:t>“, “</a:t>
            </a:r>
            <a:r>
              <a:rPr lang="zh-TW" alt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陽</a:t>
            </a:r>
            <a:r>
              <a:rPr lang="en-US" altLang="zh-TW" sz="2800" dirty="0">
                <a:latin typeface="Calibri" panose="020F0502020204030204" pitchFamily="34" charset="0"/>
                <a:cs typeface="Calibri" panose="020F0502020204030204" pitchFamily="34" charset="0"/>
              </a:rPr>
              <a:t>“, “</a:t>
            </a:r>
            <a:r>
              <a:rPr lang="zh-TW" alt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葭</a:t>
            </a:r>
            <a:r>
              <a:rPr lang="en-US" altLang="zh-TW" sz="2800" dirty="0">
                <a:latin typeface="Calibri" panose="020F0502020204030204" pitchFamily="34" charset="0"/>
                <a:cs typeface="Calibri" panose="020F0502020204030204" pitchFamily="34" charset="0"/>
              </a:rPr>
              <a:t>“, “</a:t>
            </a:r>
            <a:r>
              <a:rPr lang="zh-TW" alt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臘</a:t>
            </a:r>
            <a:r>
              <a:rPr lang="en-US" altLang="zh-TW" sz="2800" dirty="0">
                <a:latin typeface="Calibri" panose="020F0502020204030204" pitchFamily="34" charset="0"/>
                <a:cs typeface="Calibri" panose="020F0502020204030204" pitchFamily="34" charset="0"/>
              </a:rPr>
              <a:t>“];</a:t>
            </a:r>
            <a:br>
              <a:rPr lang="en-US" altLang="zh-TW" sz="28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altLang="zh-TW" sz="2800" dirty="0" err="1">
                <a:latin typeface="Calibri" panose="020F0502020204030204" pitchFamily="34" charset="0"/>
                <a:cs typeface="Calibri" panose="020F0502020204030204" pitchFamily="34" charset="0"/>
              </a:rPr>
              <a:t>chineseMonthName</a:t>
            </a:r>
            <a:r>
              <a:rPr lang="en-US" altLang="zh-TW" sz="2800" dirty="0">
                <a:latin typeface="Calibri" panose="020F0502020204030204" pitchFamily="34" charset="0"/>
                <a:cs typeface="Calibri" panose="020F0502020204030204" pitchFamily="34" charset="0"/>
              </a:rPr>
              <a:t>[2] </a:t>
            </a:r>
            <a:r>
              <a:rPr lang="zh-TW" alt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值為 桐</a:t>
            </a:r>
            <a:endParaRPr lang="en-US" altLang="zh-TW" sz="2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zh-TW" alt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比較頭痛的是，我們習慣上的</a:t>
            </a:r>
            <a:r>
              <a:rPr lang="en-US" altLang="zh-TW" sz="2800" dirty="0">
                <a:latin typeface="Calibri" panose="020F0502020204030204" pitchFamily="34" charset="0"/>
                <a:cs typeface="Calibri" panose="020F0502020204030204" pitchFamily="34" charset="0"/>
              </a:rPr>
              <a:t>1</a:t>
            </a:r>
            <a:r>
              <a:rPr lang="zh-TW" alt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月在程式是</a:t>
            </a:r>
            <a:r>
              <a:rPr lang="en-US" altLang="zh-TW" sz="2800" dirty="0">
                <a:latin typeface="Calibri" panose="020F0502020204030204" pitchFamily="34" charset="0"/>
                <a:cs typeface="Calibri" panose="020F0502020204030204" pitchFamily="34" charset="0"/>
              </a:rPr>
              <a:t>0</a:t>
            </a:r>
            <a:r>
              <a:rPr lang="zh-TW" alt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月</a:t>
            </a:r>
            <a:r>
              <a:rPr lang="en-US" altLang="zh-TW" sz="2800" dirty="0">
                <a:latin typeface="Calibri" panose="020F0502020204030204" pitchFamily="34" charset="0"/>
                <a:cs typeface="Calibri" panose="020F0502020204030204" pitchFamily="34" charset="0"/>
              </a:rPr>
              <a:t>…</a:t>
            </a:r>
            <a:r>
              <a:rPr lang="zh-TW" alt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，我們經常要做一下習慣上的轉換，此時，我們可以在陣列的頭加一個啞巴元素</a:t>
            </a:r>
            <a:r>
              <a:rPr lang="en-US" altLang="zh-TW" sz="2800" dirty="0">
                <a:latin typeface="Calibri" panose="020F0502020204030204" pitchFamily="34" charset="0"/>
                <a:cs typeface="Calibri" panose="020F0502020204030204" pitchFamily="34" charset="0"/>
              </a:rPr>
              <a:t>[“”, “</a:t>
            </a:r>
            <a:r>
              <a:rPr lang="zh-TW" altLang="en-US" sz="2800" dirty="0"/>
              <a:t>端</a:t>
            </a:r>
            <a:r>
              <a:rPr lang="en-US" altLang="zh-TW" sz="2800" dirty="0">
                <a:latin typeface="Calibri" panose="020F0502020204030204" pitchFamily="34" charset="0"/>
                <a:cs typeface="Calibri" panose="020F0502020204030204" pitchFamily="34" charset="0"/>
              </a:rPr>
              <a:t>”, “</a:t>
            </a:r>
            <a:r>
              <a:rPr lang="zh-TW" alt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花</a:t>
            </a:r>
            <a:r>
              <a:rPr lang="en-US" altLang="zh-TW" sz="2800" dirty="0">
                <a:latin typeface="Calibri" panose="020F0502020204030204" pitchFamily="34" charset="0"/>
                <a:cs typeface="Calibri" panose="020F0502020204030204" pitchFamily="34" charset="0"/>
              </a:rPr>
              <a:t>”, “</a:t>
            </a:r>
            <a:r>
              <a:rPr lang="zh-TW" alt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桐</a:t>
            </a:r>
            <a:r>
              <a:rPr lang="en-US" altLang="zh-TW" sz="2800" dirty="0">
                <a:latin typeface="Calibri" panose="020F0502020204030204" pitchFamily="34" charset="0"/>
                <a:cs typeface="Calibri" panose="020F0502020204030204" pitchFamily="34" charset="0"/>
              </a:rPr>
              <a:t>”, </a:t>
            </a:r>
            <a:br>
              <a:rPr lang="en-US" altLang="zh-TW" sz="28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altLang="zh-TW" sz="2800" dirty="0">
                <a:latin typeface="Calibri" panose="020F0502020204030204" pitchFamily="34" charset="0"/>
                <a:cs typeface="Calibri" panose="020F0502020204030204" pitchFamily="34" charset="0"/>
              </a:rPr>
              <a:t>“</a:t>
            </a:r>
            <a:r>
              <a:rPr lang="zh-TW" alt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梅</a:t>
            </a:r>
            <a:r>
              <a:rPr lang="en-US" altLang="zh-TW" sz="2800" dirty="0">
                <a:latin typeface="Calibri" panose="020F0502020204030204" pitchFamily="34" charset="0"/>
                <a:cs typeface="Calibri" panose="020F0502020204030204" pitchFamily="34" charset="0"/>
              </a:rPr>
              <a:t>”, “</a:t>
            </a:r>
            <a:r>
              <a:rPr lang="zh-TW" alt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浦</a:t>
            </a:r>
            <a:r>
              <a:rPr lang="en-US" altLang="zh-TW" sz="2800" dirty="0">
                <a:latin typeface="Calibri" panose="020F0502020204030204" pitchFamily="34" charset="0"/>
                <a:cs typeface="Calibri" panose="020F0502020204030204" pitchFamily="34" charset="0"/>
              </a:rPr>
              <a:t>”, “</a:t>
            </a:r>
            <a:r>
              <a:rPr lang="zh-TW" alt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伏 </a:t>
            </a:r>
            <a:r>
              <a:rPr lang="en-US" altLang="zh-TW" sz="2800" dirty="0">
                <a:latin typeface="Calibri" panose="020F0502020204030204" pitchFamily="34" charset="0"/>
                <a:cs typeface="Calibri" panose="020F0502020204030204" pitchFamily="34" charset="0"/>
              </a:rPr>
              <a:t>“, “</a:t>
            </a:r>
            <a:r>
              <a:rPr lang="zh-TW" alt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荔</a:t>
            </a:r>
            <a:r>
              <a:rPr lang="en-US" altLang="zh-TW" sz="2800" dirty="0">
                <a:latin typeface="Calibri" panose="020F0502020204030204" pitchFamily="34" charset="0"/>
                <a:cs typeface="Calibri" panose="020F0502020204030204" pitchFamily="34" charset="0"/>
              </a:rPr>
              <a:t>“, “</a:t>
            </a:r>
            <a:r>
              <a:rPr lang="zh-TW" alt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桂</a:t>
            </a:r>
            <a:r>
              <a:rPr lang="en-US" altLang="zh-TW" sz="2800" dirty="0">
                <a:latin typeface="Calibri" panose="020F0502020204030204" pitchFamily="34" charset="0"/>
                <a:cs typeface="Calibri" panose="020F0502020204030204" pitchFamily="34" charset="0"/>
              </a:rPr>
              <a:t>“, “</a:t>
            </a:r>
            <a:r>
              <a:rPr lang="zh-TW" alt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菊</a:t>
            </a:r>
            <a:r>
              <a:rPr lang="en-US" altLang="zh-TW" sz="2800" dirty="0">
                <a:latin typeface="Calibri" panose="020F0502020204030204" pitchFamily="34" charset="0"/>
                <a:cs typeface="Calibri" panose="020F0502020204030204" pitchFamily="34" charset="0"/>
              </a:rPr>
              <a:t>“, “</a:t>
            </a:r>
            <a:r>
              <a:rPr lang="zh-TW" alt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陽</a:t>
            </a:r>
            <a:r>
              <a:rPr lang="en-US" altLang="zh-TW" sz="2800" dirty="0">
                <a:latin typeface="Calibri" panose="020F0502020204030204" pitchFamily="34" charset="0"/>
                <a:cs typeface="Calibri" panose="020F0502020204030204" pitchFamily="34" charset="0"/>
              </a:rPr>
              <a:t>“, “</a:t>
            </a:r>
            <a:r>
              <a:rPr lang="zh-TW" alt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葭</a:t>
            </a:r>
            <a:r>
              <a:rPr lang="en-US" altLang="zh-TW" sz="2800" dirty="0">
                <a:latin typeface="Calibri" panose="020F0502020204030204" pitchFamily="34" charset="0"/>
                <a:cs typeface="Calibri" panose="020F0502020204030204" pitchFamily="34" charset="0"/>
              </a:rPr>
              <a:t>“, “</a:t>
            </a:r>
            <a:r>
              <a:rPr lang="zh-TW" alt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臘</a:t>
            </a:r>
            <a:r>
              <a:rPr lang="en-US" altLang="zh-TW" sz="2800" dirty="0">
                <a:latin typeface="Calibri" panose="020F0502020204030204" pitchFamily="34" charset="0"/>
                <a:cs typeface="Calibri" panose="020F0502020204030204" pitchFamily="34" charset="0"/>
              </a:rPr>
              <a:t>“]; </a:t>
            </a:r>
            <a:r>
              <a:rPr lang="zh-TW" alt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如此一來，元素的索引值就跟我們習慣上的</a:t>
            </a:r>
            <a:r>
              <a:rPr lang="en-US" altLang="zh-TW" sz="2800" dirty="0">
                <a:latin typeface="Calibri" panose="020F0502020204030204" pitchFamily="34" charset="0"/>
                <a:cs typeface="Calibri" panose="020F0502020204030204" pitchFamily="34" charset="0"/>
              </a:rPr>
              <a:t>1~12</a:t>
            </a:r>
            <a:r>
              <a:rPr lang="zh-TW" alt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一致了。</a:t>
            </a:r>
            <a:endParaRPr lang="en-US" altLang="zh-TW" sz="28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858252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2829EDC5-8CB5-4E68-AF89-7B8AD835A9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err="1"/>
              <a:t>myTopThreeFavoriteCars</a:t>
            </a:r>
            <a:endParaRPr lang="zh-TW" altLang="en-US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CC10E59D-A8F3-4439-B664-52EF15FA480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zh-TW" sz="2800" dirty="0"/>
              <a:t>var myTopThreeFavoriteCars1 = “Benz”;</a:t>
            </a:r>
          </a:p>
          <a:p>
            <a:r>
              <a:rPr lang="en-US" altLang="zh-TW" sz="2800" dirty="0"/>
              <a:t>var myTopThreeFavoriteCars2 = “BMW”;</a:t>
            </a:r>
          </a:p>
          <a:p>
            <a:r>
              <a:rPr lang="en-US" altLang="zh-TW" sz="2800" dirty="0"/>
              <a:t>var myTopThreeFavoriteCars3 = “Audi”;</a:t>
            </a:r>
          </a:p>
          <a:p>
            <a:endParaRPr lang="en-US" altLang="zh-TW" sz="2800" dirty="0"/>
          </a:p>
          <a:p>
            <a:r>
              <a:rPr lang="zh-TW" altLang="en-US" sz="2800" dirty="0"/>
              <a:t>當數量少的時候，分別以不同的變數名稱來命名，尚能接受，但是，如果數量龐大的時候，該怎麼辦？</a:t>
            </a:r>
            <a:endParaRPr lang="en-US" altLang="zh-TW" sz="2800" dirty="0"/>
          </a:p>
          <a:p>
            <a:endParaRPr lang="zh-TW" altLang="en-US" sz="2800" dirty="0"/>
          </a:p>
        </p:txBody>
      </p:sp>
    </p:spTree>
    <p:extLst>
      <p:ext uri="{BB962C8B-B14F-4D97-AF65-F5344CB8AC3E}">
        <p14:creationId xmlns:p14="http://schemas.microsoft.com/office/powerpoint/2010/main" val="23085185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B121AF9C-17B1-4E02-9A1F-2A11C17147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sz="4400" dirty="0" err="1"/>
              <a:t>myTopThreeFavoriteDinosaurs</a:t>
            </a:r>
            <a:endParaRPr lang="zh-TW" altLang="en-US" sz="4400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B7FD4345-9995-4BBB-B370-97A3C668A1E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zh-TW" sz="2400" dirty="0"/>
              <a:t>var myTopThreeFavoritedinosaur1 = "T-Rex";</a:t>
            </a:r>
          </a:p>
          <a:p>
            <a:r>
              <a:rPr lang="en-US" altLang="zh-TW" sz="2400" dirty="0"/>
              <a:t>var myTopThreeFavoritedinosaur2 = "Velociraptor";</a:t>
            </a:r>
          </a:p>
          <a:p>
            <a:r>
              <a:rPr lang="en-US" altLang="zh-TW" sz="2400" dirty="0"/>
              <a:t>var myTopThreeFavoritedinosaur3 = "Stegosaurus";</a:t>
            </a:r>
          </a:p>
        </p:txBody>
      </p:sp>
    </p:spTree>
    <p:extLst>
      <p:ext uri="{BB962C8B-B14F-4D97-AF65-F5344CB8AC3E}">
        <p14:creationId xmlns:p14="http://schemas.microsoft.com/office/powerpoint/2010/main" val="5249927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BDC581E8-7E21-4AC5-927F-60A9D7737F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z="4800" dirty="0"/>
              <a:t>將大量的同質變數以陣列表示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D45CBC65-36B6-4313-AC40-1F495BFA034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8529" y="1600200"/>
            <a:ext cx="4834880" cy="3412976"/>
          </a:xfrm>
        </p:spPr>
        <p:txBody>
          <a:bodyPr>
            <a:normAutofit/>
          </a:bodyPr>
          <a:lstStyle/>
          <a:p>
            <a:r>
              <a:rPr lang="en-US" altLang="zh-TW" sz="2000" dirty="0"/>
              <a:t>var dinosaur1 = "T-Rex";</a:t>
            </a:r>
          </a:p>
          <a:p>
            <a:r>
              <a:rPr lang="en-US" altLang="zh-TW" sz="2000" dirty="0"/>
              <a:t>var dinosaur2 = "Velociraptor";</a:t>
            </a:r>
          </a:p>
          <a:p>
            <a:r>
              <a:rPr lang="en-US" altLang="zh-TW" sz="2000" dirty="0"/>
              <a:t>var dinosaur3 = "Stegosaurus";</a:t>
            </a:r>
          </a:p>
          <a:p>
            <a:r>
              <a:rPr lang="en-US" altLang="zh-TW" sz="2000" dirty="0"/>
              <a:t>var dinosaur4 = "Triceratops";</a:t>
            </a:r>
          </a:p>
          <a:p>
            <a:r>
              <a:rPr lang="en-US" altLang="zh-TW" sz="2000" dirty="0"/>
              <a:t>var dinosaur5 = "Brachiosaurus";</a:t>
            </a:r>
          </a:p>
          <a:p>
            <a:r>
              <a:rPr lang="en-US" altLang="zh-TW" sz="2000" dirty="0"/>
              <a:t>var dinosaur6 = "Pteranodon";</a:t>
            </a:r>
          </a:p>
          <a:p>
            <a:r>
              <a:rPr lang="en-US" altLang="zh-TW" sz="2000" dirty="0"/>
              <a:t>var dinosaur7 = "Apatosaurus";</a:t>
            </a:r>
          </a:p>
          <a:p>
            <a:r>
              <a:rPr lang="en-US" altLang="zh-TW" sz="2000" dirty="0"/>
              <a:t>var dinosaur8 = "Diplodocus";</a:t>
            </a:r>
          </a:p>
          <a:p>
            <a:r>
              <a:rPr lang="en-US" altLang="zh-TW" sz="2000" dirty="0"/>
              <a:t>var dinosaur9 = "Compsognathus";</a:t>
            </a:r>
            <a:endParaRPr lang="zh-TW" altLang="en-US" sz="2000" dirty="0"/>
          </a:p>
        </p:txBody>
      </p:sp>
      <p:sp>
        <p:nvSpPr>
          <p:cNvPr id="4" name="內容版面配置區 2">
            <a:extLst>
              <a:ext uri="{FF2B5EF4-FFF2-40B4-BE49-F238E27FC236}">
                <a16:creationId xmlns:a16="http://schemas.microsoft.com/office/drawing/2014/main" id="{A77325BB-E86D-47D6-BF82-725D144B0DE7}"/>
              </a:ext>
            </a:extLst>
          </p:cNvPr>
          <p:cNvSpPr txBox="1">
            <a:spLocks/>
          </p:cNvSpPr>
          <p:nvPr/>
        </p:nvSpPr>
        <p:spPr>
          <a:xfrm>
            <a:off x="5004048" y="1600200"/>
            <a:ext cx="4032448" cy="3412976"/>
          </a:xfrm>
          <a:prstGeom prst="rect">
            <a:avLst/>
          </a:prstGeom>
          <a:noFill/>
        </p:spPr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bg1"/>
                </a:solidFill>
                <a:effectLst/>
                <a:latin typeface="標楷體" panose="03000509000000000000" pitchFamily="65" charset="-120"/>
                <a:ea typeface="標楷體" panose="03000509000000000000" pitchFamily="65" charset="-120"/>
                <a:cs typeface="Microsoft New Tai Lue" panose="020B0502040204020203" pitchFamily="34" charset="0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bg1"/>
                </a:solidFill>
                <a:effectLst/>
                <a:latin typeface="標楷體" panose="03000509000000000000" pitchFamily="65" charset="-120"/>
                <a:ea typeface="標楷體" panose="03000509000000000000" pitchFamily="65" charset="-120"/>
                <a:cs typeface="Microsoft New Tai Lue" panose="020B0502040204020203" pitchFamily="34" charset="0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bg1"/>
                </a:solidFill>
                <a:effectLst/>
                <a:latin typeface="標楷體" panose="03000509000000000000" pitchFamily="65" charset="-120"/>
                <a:ea typeface="標楷體" panose="03000509000000000000" pitchFamily="65" charset="-120"/>
                <a:cs typeface="Microsoft New Tai Lue" panose="020B0502040204020203" pitchFamily="34" charset="0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bg1"/>
                </a:solidFill>
                <a:effectLst/>
                <a:latin typeface="標楷體" panose="03000509000000000000" pitchFamily="65" charset="-120"/>
                <a:ea typeface="標楷體" panose="03000509000000000000" pitchFamily="65" charset="-120"/>
                <a:cs typeface="Microsoft New Tai Lue" panose="020B0502040204020203" pitchFamily="34" charset="0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bg1"/>
                </a:solidFill>
                <a:effectLst/>
                <a:latin typeface="標楷體" panose="03000509000000000000" pitchFamily="65" charset="-120"/>
                <a:ea typeface="標楷體" panose="03000509000000000000" pitchFamily="65" charset="-120"/>
                <a:cs typeface="Microsoft New Tai Lue" panose="020B0502040204020203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sv-SE" altLang="zh-TW" sz="2000" dirty="0"/>
              <a:t>var dinosaurs </a:t>
            </a:r>
            <a:r>
              <a:rPr lang="sv-SE" altLang="zh-TW" sz="2400" dirty="0"/>
              <a:t>= </a:t>
            </a:r>
            <a:r>
              <a:rPr lang="sv-SE" altLang="zh-TW" sz="2800" b="1" dirty="0">
                <a:solidFill>
                  <a:srgbClr val="FF0000"/>
                </a:solidFill>
              </a:rPr>
              <a:t>[</a:t>
            </a:r>
            <a:endParaRPr lang="sv-SE" altLang="zh-TW" sz="2000" b="1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sv-SE" altLang="zh-TW" sz="2000" dirty="0"/>
              <a:t>	"T-Rex", 	"Velociraptor", 	"Stegosaurus",	</a:t>
            </a:r>
            <a:r>
              <a:rPr lang="en-US" altLang="zh-TW" sz="2000" dirty="0"/>
              <a:t>"Triceratops",	"Brachiosaurus",	"Pteranodon",	"Apatosaurus",	"Diplodocus",	"Compsognathus"</a:t>
            </a:r>
            <a:r>
              <a:rPr lang="en-US" altLang="zh-TW" b="1" dirty="0">
                <a:solidFill>
                  <a:srgbClr val="FF0000"/>
                </a:solidFill>
              </a:rPr>
              <a:t>]</a:t>
            </a:r>
            <a:r>
              <a:rPr lang="en-US" altLang="zh-TW" sz="2000" dirty="0"/>
              <a:t>;</a:t>
            </a:r>
            <a:endParaRPr lang="zh-TW" altLang="en-US" sz="1400" dirty="0"/>
          </a:p>
        </p:txBody>
      </p:sp>
      <p:sp>
        <p:nvSpPr>
          <p:cNvPr id="5" name="內容版面配置區 2">
            <a:extLst>
              <a:ext uri="{FF2B5EF4-FFF2-40B4-BE49-F238E27FC236}">
                <a16:creationId xmlns:a16="http://schemas.microsoft.com/office/drawing/2014/main" id="{E717C4C7-D87C-4346-8BC5-65F05590F631}"/>
              </a:ext>
            </a:extLst>
          </p:cNvPr>
          <p:cNvSpPr txBox="1">
            <a:spLocks/>
          </p:cNvSpPr>
          <p:nvPr/>
        </p:nvSpPr>
        <p:spPr>
          <a:xfrm>
            <a:off x="251520" y="5157192"/>
            <a:ext cx="8352928" cy="1391914"/>
          </a:xfrm>
          <a:prstGeom prst="rect">
            <a:avLst/>
          </a:prstGeom>
          <a:noFill/>
        </p:spPr>
        <p:txBody>
          <a:bodyPr vert="horz" lIns="91440" tIns="45720" rIns="91440" bIns="45720" rtlCol="0">
            <a:normAutofit fontScale="92500"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bg1"/>
                </a:solidFill>
                <a:effectLst/>
                <a:latin typeface="標楷體" panose="03000509000000000000" pitchFamily="65" charset="-120"/>
                <a:ea typeface="標楷體" panose="03000509000000000000" pitchFamily="65" charset="-120"/>
                <a:cs typeface="Microsoft New Tai Lue" panose="020B0502040204020203" pitchFamily="34" charset="0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bg1"/>
                </a:solidFill>
                <a:effectLst/>
                <a:latin typeface="標楷體" panose="03000509000000000000" pitchFamily="65" charset="-120"/>
                <a:ea typeface="標楷體" panose="03000509000000000000" pitchFamily="65" charset="-120"/>
                <a:cs typeface="Microsoft New Tai Lue" panose="020B0502040204020203" pitchFamily="34" charset="0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bg1"/>
                </a:solidFill>
                <a:effectLst/>
                <a:latin typeface="標楷體" panose="03000509000000000000" pitchFamily="65" charset="-120"/>
                <a:ea typeface="標楷體" panose="03000509000000000000" pitchFamily="65" charset="-120"/>
                <a:cs typeface="Microsoft New Tai Lue" panose="020B0502040204020203" pitchFamily="34" charset="0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bg1"/>
                </a:solidFill>
                <a:effectLst/>
                <a:latin typeface="標楷體" panose="03000509000000000000" pitchFamily="65" charset="-120"/>
                <a:ea typeface="標楷體" panose="03000509000000000000" pitchFamily="65" charset="-120"/>
                <a:cs typeface="Microsoft New Tai Lue" panose="020B0502040204020203" pitchFamily="34" charset="0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bg1"/>
                </a:solidFill>
                <a:effectLst/>
                <a:latin typeface="標楷體" panose="03000509000000000000" pitchFamily="65" charset="-120"/>
                <a:ea typeface="標楷體" panose="03000509000000000000" pitchFamily="65" charset="-120"/>
                <a:cs typeface="Microsoft New Tai Lue" panose="020B0502040204020203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TW" altLang="en-US" sz="2000" dirty="0"/>
              <a:t>將大量的資料放入陣列的好處：</a:t>
            </a:r>
            <a:endParaRPr lang="en-US" altLang="zh-TW" sz="2000" dirty="0"/>
          </a:p>
          <a:p>
            <a:pPr lvl="1"/>
            <a:r>
              <a:rPr lang="zh-TW" altLang="en-US" sz="1600" dirty="0"/>
              <a:t>不需要一一為單一的資料命名</a:t>
            </a:r>
            <a:endParaRPr lang="en-US" altLang="zh-TW" sz="1600" dirty="0"/>
          </a:p>
          <a:p>
            <a:pPr lvl="1"/>
            <a:r>
              <a:rPr lang="zh-TW" altLang="en-US" sz="1600" dirty="0"/>
              <a:t>可以用索引值來存取陣列裏的毎一個資料元素</a:t>
            </a:r>
            <a:endParaRPr lang="en-US" altLang="zh-TW" sz="1600" dirty="0"/>
          </a:p>
          <a:p>
            <a:pPr lvl="1"/>
            <a:r>
              <a:rPr lang="zh-TW" altLang="en-US" sz="1600" dirty="0"/>
              <a:t>可以用迴圈來走訪陣列的元素</a:t>
            </a:r>
            <a:endParaRPr lang="en-US" altLang="zh-TW" sz="1600" dirty="0"/>
          </a:p>
          <a:p>
            <a:pPr lvl="1"/>
            <a:r>
              <a:rPr lang="zh-TW" altLang="en-US" sz="1600" dirty="0"/>
              <a:t>減少程式碼的數量</a:t>
            </a:r>
            <a:endParaRPr lang="en-US" altLang="zh-TW" sz="1600" dirty="0"/>
          </a:p>
        </p:txBody>
      </p:sp>
    </p:spTree>
    <p:extLst>
      <p:ext uri="{BB962C8B-B14F-4D97-AF65-F5344CB8AC3E}">
        <p14:creationId xmlns:p14="http://schemas.microsoft.com/office/powerpoint/2010/main" val="41982287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44006FCE-BEF3-4853-949C-23DF916E48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z="4000" dirty="0"/>
              <a:t>如何記錄資管一甲學生所有的姓名？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4EEB609A-E566-4127-AC99-67AE312CB64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/>
              <a:t>var u10851 = [</a:t>
            </a:r>
            <a:br>
              <a:rPr lang="en-US" altLang="zh-TW" dirty="0"/>
            </a:br>
            <a:r>
              <a:rPr lang="en-US" altLang="zh-TW" dirty="0"/>
              <a:t>“</a:t>
            </a:r>
            <a:r>
              <a:rPr lang="zh-TW" altLang="en-US" dirty="0"/>
              <a:t>昇修</a:t>
            </a:r>
            <a:r>
              <a:rPr lang="en-US" altLang="zh-TW" dirty="0"/>
              <a:t>”,</a:t>
            </a:r>
            <a:br>
              <a:rPr lang="en-US" altLang="zh-TW" dirty="0"/>
            </a:br>
            <a:r>
              <a:rPr lang="en-US" altLang="zh-TW" dirty="0"/>
              <a:t>”</a:t>
            </a:r>
            <a:r>
              <a:rPr lang="zh-TW" altLang="en-US" dirty="0"/>
              <a:t>進輝</a:t>
            </a:r>
            <a:r>
              <a:rPr lang="en-US" altLang="zh-TW" dirty="0"/>
              <a:t>”,</a:t>
            </a:r>
            <a:br>
              <a:rPr lang="en-US" altLang="zh-TW" dirty="0"/>
            </a:br>
            <a:r>
              <a:rPr lang="en-US" altLang="zh-TW" dirty="0"/>
              <a:t>… (</a:t>
            </a:r>
            <a:r>
              <a:rPr lang="zh-TW" altLang="en-US" dirty="0"/>
              <a:t>在此省略</a:t>
            </a:r>
            <a:r>
              <a:rPr lang="en-US" altLang="zh-TW" dirty="0"/>
              <a:t>),  </a:t>
            </a:r>
            <a:br>
              <a:rPr lang="en-US" altLang="zh-TW" dirty="0"/>
            </a:br>
            <a:r>
              <a:rPr lang="en-US" altLang="zh-TW" dirty="0"/>
              <a:t>“</a:t>
            </a:r>
            <a:r>
              <a:rPr lang="zh-TW" altLang="en-US" dirty="0"/>
              <a:t>奕允</a:t>
            </a:r>
            <a:r>
              <a:rPr lang="en-US" altLang="zh-TW" dirty="0"/>
              <a:t>”];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3841330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3EAE4FD4-628F-4609-96E1-59AA9A6A61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z="4800" dirty="0"/>
              <a:t>存取陣列的元素 </a:t>
            </a:r>
            <a:r>
              <a:rPr lang="en-US" altLang="zh-TW" sz="4800" dirty="0"/>
              <a:t>– </a:t>
            </a:r>
            <a:r>
              <a:rPr lang="zh-TW" altLang="en-US" sz="4800" dirty="0"/>
              <a:t>使用索引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BE6F0D93-4A5E-40C9-A8D0-6D62E5EAA5E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600200"/>
            <a:ext cx="3826768" cy="4648200"/>
          </a:xfrm>
        </p:spPr>
        <p:txBody>
          <a:bodyPr>
            <a:normAutofit/>
          </a:bodyPr>
          <a:lstStyle/>
          <a:p>
            <a:r>
              <a:rPr lang="en-US" altLang="zh-TW" sz="2400" dirty="0"/>
              <a:t>var dinosaurs = [	"T-Rex", 	"Velociraptor", 	"Stegosaurus",	"Triceratops",	"Brachiosaurus",	"Pteranodon",	"Apatosaurus",	"Diplodocus",	"Compsognathus"];</a:t>
            </a:r>
            <a:endParaRPr lang="zh-TW" altLang="en-US" sz="2400" dirty="0"/>
          </a:p>
        </p:txBody>
      </p:sp>
      <p:sp>
        <p:nvSpPr>
          <p:cNvPr id="4" name="內容版面配置區 2">
            <a:extLst>
              <a:ext uri="{FF2B5EF4-FFF2-40B4-BE49-F238E27FC236}">
                <a16:creationId xmlns:a16="http://schemas.microsoft.com/office/drawing/2014/main" id="{10143852-DDF5-4B30-9E19-2214F2569458}"/>
              </a:ext>
            </a:extLst>
          </p:cNvPr>
          <p:cNvSpPr txBox="1">
            <a:spLocks/>
          </p:cNvSpPr>
          <p:nvPr/>
        </p:nvSpPr>
        <p:spPr>
          <a:xfrm>
            <a:off x="4572000" y="1599501"/>
            <a:ext cx="3826768" cy="4648200"/>
          </a:xfrm>
          <a:prstGeom prst="rect">
            <a:avLst/>
          </a:prstGeom>
          <a:noFill/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bg1"/>
                </a:solidFill>
                <a:effectLst/>
                <a:latin typeface="標楷體" panose="03000509000000000000" pitchFamily="65" charset="-120"/>
                <a:ea typeface="標楷體" panose="03000509000000000000" pitchFamily="65" charset="-120"/>
                <a:cs typeface="Microsoft New Tai Lue" panose="020B0502040204020203" pitchFamily="34" charset="0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bg1"/>
                </a:solidFill>
                <a:effectLst/>
                <a:latin typeface="標楷體" panose="03000509000000000000" pitchFamily="65" charset="-120"/>
                <a:ea typeface="標楷體" panose="03000509000000000000" pitchFamily="65" charset="-120"/>
                <a:cs typeface="Microsoft New Tai Lue" panose="020B0502040204020203" pitchFamily="34" charset="0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bg1"/>
                </a:solidFill>
                <a:effectLst/>
                <a:latin typeface="標楷體" panose="03000509000000000000" pitchFamily="65" charset="-120"/>
                <a:ea typeface="標楷體" panose="03000509000000000000" pitchFamily="65" charset="-120"/>
                <a:cs typeface="Microsoft New Tai Lue" panose="020B0502040204020203" pitchFamily="34" charset="0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bg1"/>
                </a:solidFill>
                <a:effectLst/>
                <a:latin typeface="標楷體" panose="03000509000000000000" pitchFamily="65" charset="-120"/>
                <a:ea typeface="標楷體" panose="03000509000000000000" pitchFamily="65" charset="-120"/>
                <a:cs typeface="Microsoft New Tai Lue" panose="020B0502040204020203" pitchFamily="34" charset="0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bg1"/>
                </a:solidFill>
                <a:effectLst/>
                <a:latin typeface="標楷體" panose="03000509000000000000" pitchFamily="65" charset="-120"/>
                <a:ea typeface="標楷體" panose="03000509000000000000" pitchFamily="65" charset="-120"/>
                <a:cs typeface="Microsoft New Tai Lue" panose="020B0502040204020203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TW" altLang="en-US" sz="2800" dirty="0"/>
              <a:t>使用索引的方式，指定要取得的元素。</a:t>
            </a:r>
            <a:endParaRPr lang="en-US" altLang="zh-TW" sz="2800" dirty="0"/>
          </a:p>
          <a:p>
            <a:endParaRPr lang="en-US" altLang="zh-TW" sz="2800" dirty="0"/>
          </a:p>
          <a:p>
            <a:r>
              <a:rPr lang="en-US" altLang="zh-TW" sz="2800" dirty="0"/>
              <a:t>dinosaurs[0];</a:t>
            </a:r>
          </a:p>
          <a:p>
            <a:r>
              <a:rPr lang="en-US" altLang="zh-TW" sz="2800" dirty="0"/>
              <a:t>dinosaurs[3];</a:t>
            </a:r>
          </a:p>
          <a:p>
            <a:r>
              <a:rPr lang="en-US" altLang="zh-TW" sz="2800" dirty="0"/>
              <a:t>dinosaurs[5];</a:t>
            </a:r>
          </a:p>
          <a:p>
            <a:r>
              <a:rPr lang="en-US" altLang="zh-TW" sz="2800" dirty="0"/>
              <a:t>dinosaurs[8];</a:t>
            </a:r>
          </a:p>
          <a:p>
            <a:endParaRPr lang="en-US" altLang="zh-TW" sz="2000" dirty="0"/>
          </a:p>
          <a:p>
            <a:r>
              <a:rPr lang="zh-TW" altLang="en-US" sz="2000" dirty="0"/>
              <a:t>以上各是多少？</a:t>
            </a:r>
          </a:p>
        </p:txBody>
      </p:sp>
    </p:spTree>
    <p:extLst>
      <p:ext uri="{BB962C8B-B14F-4D97-AF65-F5344CB8AC3E}">
        <p14:creationId xmlns:p14="http://schemas.microsoft.com/office/powerpoint/2010/main" val="265149933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3EAE4FD4-628F-4609-96E1-59AA9A6A61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z="4400" dirty="0"/>
              <a:t>指定或改變陣列的特定元素的值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BE6F0D93-4A5E-40C9-A8D0-6D62E5EAA5E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600200"/>
            <a:ext cx="3826768" cy="4648200"/>
          </a:xfrm>
        </p:spPr>
        <p:txBody>
          <a:bodyPr>
            <a:normAutofit/>
          </a:bodyPr>
          <a:lstStyle/>
          <a:p>
            <a:r>
              <a:rPr lang="en-US" altLang="zh-TW" sz="2400" dirty="0"/>
              <a:t>var dinosaurs = [	"T-Rex", 	"Velociraptor", 	"Stegosaurus",	"Triceratops",	"Brachiosaurus",	"Pteranodon",	"Apatosaurus",	"Diplodocus",	"Compsognathus"];</a:t>
            </a:r>
            <a:endParaRPr lang="zh-TW" altLang="en-US" sz="2400" dirty="0"/>
          </a:p>
        </p:txBody>
      </p:sp>
      <p:sp>
        <p:nvSpPr>
          <p:cNvPr id="4" name="內容版面配置區 2">
            <a:extLst>
              <a:ext uri="{FF2B5EF4-FFF2-40B4-BE49-F238E27FC236}">
                <a16:creationId xmlns:a16="http://schemas.microsoft.com/office/drawing/2014/main" id="{10143852-DDF5-4B30-9E19-2214F2569458}"/>
              </a:ext>
            </a:extLst>
          </p:cNvPr>
          <p:cNvSpPr txBox="1">
            <a:spLocks/>
          </p:cNvSpPr>
          <p:nvPr/>
        </p:nvSpPr>
        <p:spPr>
          <a:xfrm>
            <a:off x="4572000" y="1599501"/>
            <a:ext cx="3826768" cy="4648200"/>
          </a:xfrm>
          <a:prstGeom prst="rect">
            <a:avLst/>
          </a:prstGeom>
          <a:noFill/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bg1"/>
                </a:solidFill>
                <a:effectLst/>
                <a:latin typeface="標楷體" panose="03000509000000000000" pitchFamily="65" charset="-120"/>
                <a:ea typeface="標楷體" panose="03000509000000000000" pitchFamily="65" charset="-120"/>
                <a:cs typeface="Microsoft New Tai Lue" panose="020B0502040204020203" pitchFamily="34" charset="0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bg1"/>
                </a:solidFill>
                <a:effectLst/>
                <a:latin typeface="標楷體" panose="03000509000000000000" pitchFamily="65" charset="-120"/>
                <a:ea typeface="標楷體" panose="03000509000000000000" pitchFamily="65" charset="-120"/>
                <a:cs typeface="Microsoft New Tai Lue" panose="020B0502040204020203" pitchFamily="34" charset="0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bg1"/>
                </a:solidFill>
                <a:effectLst/>
                <a:latin typeface="標楷體" panose="03000509000000000000" pitchFamily="65" charset="-120"/>
                <a:ea typeface="標楷體" panose="03000509000000000000" pitchFamily="65" charset="-120"/>
                <a:cs typeface="Microsoft New Tai Lue" panose="020B0502040204020203" pitchFamily="34" charset="0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bg1"/>
                </a:solidFill>
                <a:effectLst/>
                <a:latin typeface="標楷體" panose="03000509000000000000" pitchFamily="65" charset="-120"/>
                <a:ea typeface="標楷體" panose="03000509000000000000" pitchFamily="65" charset="-120"/>
                <a:cs typeface="Microsoft New Tai Lue" panose="020B0502040204020203" pitchFamily="34" charset="0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bg1"/>
                </a:solidFill>
                <a:effectLst/>
                <a:latin typeface="標楷體" panose="03000509000000000000" pitchFamily="65" charset="-120"/>
                <a:ea typeface="標楷體" panose="03000509000000000000" pitchFamily="65" charset="-120"/>
                <a:cs typeface="Microsoft New Tai Lue" panose="020B0502040204020203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2400" dirty="0"/>
              <a:t>dinosaurs[0] = "Tyrannosaurus Rex";</a:t>
            </a:r>
          </a:p>
          <a:p>
            <a:r>
              <a:rPr lang="en-US" altLang="zh-TW" sz="2400" dirty="0"/>
              <a:t>Dinosaurs</a:t>
            </a:r>
            <a:r>
              <a:rPr lang="zh-TW" altLang="en-US" sz="2400" dirty="0"/>
              <a:t>陣列值變為：</a:t>
            </a:r>
            <a:endParaRPr lang="en-US" altLang="zh-TW" sz="2400" dirty="0"/>
          </a:p>
          <a:p>
            <a:pPr marL="0" indent="0">
              <a:buNone/>
            </a:pPr>
            <a:r>
              <a:rPr lang="en-US" altLang="zh-TW" sz="1600" dirty="0"/>
              <a:t>var dinosaurs = [</a:t>
            </a:r>
            <a:br>
              <a:rPr lang="en-US" altLang="zh-TW" sz="1600" dirty="0"/>
            </a:br>
            <a:r>
              <a:rPr lang="en-US" altLang="zh-TW" sz="1600" dirty="0"/>
              <a:t>	"Tyrannosaurus Rex ", 	"Velociraptor", 	"Stegosaurus",	"Triceratops",	"Brachiosaurus",	"Pteranodon",	"Apatosaurus",	"Diplodocus",	"Compsognathus"];</a:t>
            </a:r>
            <a:endParaRPr lang="zh-TW" altLang="en-US" sz="1600" dirty="0"/>
          </a:p>
          <a:p>
            <a:endParaRPr lang="zh-TW" altLang="en-US" sz="1600" dirty="0"/>
          </a:p>
        </p:txBody>
      </p:sp>
    </p:spTree>
    <p:extLst>
      <p:ext uri="{BB962C8B-B14F-4D97-AF65-F5344CB8AC3E}">
        <p14:creationId xmlns:p14="http://schemas.microsoft.com/office/powerpoint/2010/main" val="407226207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32938206-06BD-47FD-BF88-54ED0BAFC0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/>
              <a:t>另一種陣列告賦值的方式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53BB763E-72FD-47A9-84B7-6256A173920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zh-TW" altLang="en-US" sz="2000" dirty="0"/>
              <a:t>在</a:t>
            </a:r>
            <a:r>
              <a:rPr lang="en-US" altLang="zh-TW" sz="2000" dirty="0"/>
              <a:t>Console</a:t>
            </a:r>
            <a:r>
              <a:rPr lang="zh-TW" altLang="en-US" sz="2000" dirty="0"/>
              <a:t>鍵入：</a:t>
            </a:r>
            <a:endParaRPr lang="en-US" altLang="zh-TW" sz="2000" dirty="0"/>
          </a:p>
          <a:p>
            <a:pPr marL="896938" indent="0" defTabSz="361950">
              <a:buNone/>
            </a:pPr>
            <a:r>
              <a:rPr lang="en-US" altLang="zh-TW" sz="2000" dirty="0"/>
              <a:t>var dinosaurs = [];</a:t>
            </a:r>
          </a:p>
          <a:p>
            <a:pPr marL="896938" indent="0" defTabSz="361950">
              <a:buNone/>
            </a:pPr>
            <a:r>
              <a:rPr lang="en-US" altLang="zh-TW" sz="2000" dirty="0"/>
              <a:t>dinosaurs[0] = "T-Rex";</a:t>
            </a:r>
          </a:p>
          <a:p>
            <a:pPr marL="896938" indent="0" defTabSz="361950">
              <a:buNone/>
            </a:pPr>
            <a:r>
              <a:rPr lang="en-US" altLang="zh-TW" sz="2000" dirty="0"/>
              <a:t>dinosaurs[1] = "Velociraptor";</a:t>
            </a:r>
          </a:p>
          <a:p>
            <a:pPr marL="896938" indent="0" defTabSz="361950">
              <a:buNone/>
            </a:pPr>
            <a:r>
              <a:rPr lang="en-US" altLang="zh-TW" sz="2000" dirty="0"/>
              <a:t>dinosaurs[2] = "Stegosaurus";</a:t>
            </a:r>
          </a:p>
          <a:p>
            <a:pPr marL="896938" indent="0" defTabSz="361950">
              <a:buNone/>
            </a:pPr>
            <a:r>
              <a:rPr lang="en-US" altLang="zh-TW" sz="2000" dirty="0"/>
              <a:t>dinosaurs[3] = "Triceratops";</a:t>
            </a:r>
          </a:p>
          <a:p>
            <a:pPr marL="896938" indent="0" defTabSz="361950">
              <a:buNone/>
            </a:pPr>
            <a:r>
              <a:rPr lang="en-US" altLang="zh-TW" sz="2000" dirty="0"/>
              <a:t>dinosaurs[4] = "Brachiosaurus";</a:t>
            </a:r>
          </a:p>
          <a:p>
            <a:pPr marL="896938" indent="0" defTabSz="361950">
              <a:buNone/>
            </a:pPr>
            <a:r>
              <a:rPr lang="en-US" altLang="zh-TW" sz="2000" dirty="0"/>
              <a:t>dinosaurs[5] = "Pteranodon";</a:t>
            </a:r>
          </a:p>
          <a:p>
            <a:pPr marL="896938" indent="0" defTabSz="361950">
              <a:buNone/>
            </a:pPr>
            <a:r>
              <a:rPr lang="en-US" altLang="zh-TW" sz="2000" dirty="0"/>
              <a:t>dinosaurs[6] = "Apatosaurus";</a:t>
            </a:r>
          </a:p>
          <a:p>
            <a:pPr marL="896938" indent="0" defTabSz="361950">
              <a:buNone/>
            </a:pPr>
            <a:r>
              <a:rPr lang="en-US" altLang="zh-TW" sz="2000" dirty="0"/>
              <a:t>dinosaurs[7] = "Diplodocus";</a:t>
            </a:r>
          </a:p>
          <a:p>
            <a:pPr marL="896938" indent="0" defTabSz="361950">
              <a:buNone/>
            </a:pPr>
            <a:r>
              <a:rPr lang="en-US" altLang="zh-TW" sz="2000" dirty="0"/>
              <a:t>dinosaurs[8] = "Compsognathus";</a:t>
            </a:r>
          </a:p>
          <a:p>
            <a:endParaRPr lang="en-US" altLang="zh-TW" sz="2000" dirty="0"/>
          </a:p>
          <a:p>
            <a:r>
              <a:rPr lang="zh-TW" altLang="en-US" sz="2000" dirty="0"/>
              <a:t>在</a:t>
            </a:r>
            <a:r>
              <a:rPr lang="en-US" altLang="zh-TW" sz="2000" dirty="0"/>
              <a:t>Console</a:t>
            </a:r>
            <a:r>
              <a:rPr lang="zh-TW" altLang="en-US" sz="2000" dirty="0"/>
              <a:t>鍵入：</a:t>
            </a:r>
            <a:r>
              <a:rPr lang="en-US" altLang="zh-TW" sz="2000" dirty="0"/>
              <a:t> dinosaurs</a:t>
            </a:r>
            <a:r>
              <a:rPr lang="zh-TW" altLang="en-US" sz="2000" dirty="0"/>
              <a:t>，會列出陣列所有的值：</a:t>
            </a:r>
            <a:endParaRPr lang="en-US" altLang="zh-TW" sz="2000" dirty="0"/>
          </a:p>
          <a:p>
            <a:pPr marL="801688" indent="0">
              <a:buNone/>
            </a:pPr>
            <a:r>
              <a:rPr lang="en-US" altLang="zh-TW" sz="2000" dirty="0"/>
              <a:t>(9) ["T-Rex", "Velociraptor", "Stegosaurus", "Triceratops", "Brachiosaurus", "Pteranodon", "Apatosaurus", "Diplodocus", "Compsognathus"]</a:t>
            </a:r>
          </a:p>
          <a:p>
            <a:pPr marL="0" indent="0">
              <a:buNone/>
            </a:pPr>
            <a:endParaRPr lang="en-US" altLang="zh-TW" sz="2000" dirty="0"/>
          </a:p>
          <a:p>
            <a:pPr marL="0" indent="0">
              <a:buNone/>
            </a:pPr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955541945"/>
      </p:ext>
    </p:extLst>
  </p:cSld>
  <p:clrMapOvr>
    <a:masterClrMapping/>
  </p:clrMapOvr>
</p:sld>
</file>

<file path=ppt/theme/theme1.xml><?xml version="1.0" encoding="utf-8"?>
<a:theme xmlns:a="http://schemas.openxmlformats.org/drawingml/2006/main" name="Chicago-PowerPoint-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文件" ma:contentTypeID="0x010100D67A05B2000F264893230BD5938DC686" ma:contentTypeVersion="13" ma:contentTypeDescription="建立新的文件。" ma:contentTypeScope="" ma:versionID="36769a3b5619329c7df85c368c07f1d5">
  <xsd:schema xmlns:xsd="http://www.w3.org/2001/XMLSchema" xmlns:xs="http://www.w3.org/2001/XMLSchema" xmlns:p="http://schemas.microsoft.com/office/2006/metadata/properties" xmlns:ns3="8d212116-826e-4c74-9728-9b460a93b3b8" xmlns:ns4="971389f5-d501-4101-a453-5937f9b8c5b9" targetNamespace="http://schemas.microsoft.com/office/2006/metadata/properties" ma:root="true" ma:fieldsID="2c9ffb28f5fafef6e05139225c307c8e" ns3:_="" ns4:_="">
    <xsd:import namespace="8d212116-826e-4c74-9728-9b460a93b3b8"/>
    <xsd:import namespace="971389f5-d501-4101-a453-5937f9b8c5b9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3:MediaServiceOCR" minOccurs="0"/>
                <xsd:element ref="ns3:MediaServiceLocation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EventHashCode" minOccurs="0"/>
                <xsd:element ref="ns3:MediaServiceGenerationTime" minOccurs="0"/>
                <xsd:element ref="ns3:MediaServiceAutoKeyPoints" minOccurs="0"/>
                <xsd:element ref="ns3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d212116-826e-4c74-9728-9b460a93b3b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OCR" ma:index="12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3" nillable="true" ma:displayName="MediaServiceLocation" ma:internalName="MediaServiceLocation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71389f5-d501-4101-a453-5937f9b8c5b9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共用對象: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共用詳細資料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6" nillable="true" ma:displayName="共用提示雜湊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內容類型"/>
        <xsd:element ref="dc:title" minOccurs="0" maxOccurs="1" ma:index="4" ma:displayName="標題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E9BC5793-F7EE-4C14-8118-CC67B9064E16}">
  <ds:schemaRefs>
    <ds:schemaRef ds:uri="http://purl.org/dc/dcmitype/"/>
    <ds:schemaRef ds:uri="http://purl.org/dc/elements/1.1/"/>
    <ds:schemaRef ds:uri="http://schemas.openxmlformats.org/package/2006/metadata/core-properties"/>
    <ds:schemaRef ds:uri="http://schemas.microsoft.com/office/2006/documentManagement/types"/>
    <ds:schemaRef ds:uri="http://schemas.microsoft.com/office/2006/metadata/properties"/>
    <ds:schemaRef ds:uri="http://www.w3.org/XML/1998/namespace"/>
    <ds:schemaRef ds:uri="http://schemas.microsoft.com/office/infopath/2007/PartnerControls"/>
    <ds:schemaRef ds:uri="971389f5-d501-4101-a453-5937f9b8c5b9"/>
    <ds:schemaRef ds:uri="8d212116-826e-4c74-9728-9b460a93b3b8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9DF020A9-2255-4C3D-B38C-F63DAF2C779B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D3445D8A-FA59-44F5-B021-3288BA4AA54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d212116-826e-4c74-9728-9b460a93b3b8"/>
    <ds:schemaRef ds:uri="971389f5-d501-4101-a453-5937f9b8c5b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第一部份第三章 陣列</Template>
  <TotalTime>124</TotalTime>
  <Words>1616</Words>
  <Application>Microsoft Office PowerPoint</Application>
  <PresentationFormat>如螢幕大小 (4:3)</PresentationFormat>
  <Paragraphs>143</Paragraphs>
  <Slides>23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3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23</vt:i4>
      </vt:variant>
    </vt:vector>
  </HeadingPairs>
  <TitlesOfParts>
    <vt:vector size="27" baseType="lpstr">
      <vt:lpstr>標楷體</vt:lpstr>
      <vt:lpstr>Arial</vt:lpstr>
      <vt:lpstr>Calibri</vt:lpstr>
      <vt:lpstr>Chicago-PowerPoint-Template</vt:lpstr>
      <vt:lpstr>陣列</vt:lpstr>
      <vt:lpstr>陣列是什麼？</vt:lpstr>
      <vt:lpstr>myTopThreeFavoriteCars</vt:lpstr>
      <vt:lpstr>myTopThreeFavoriteDinosaurs</vt:lpstr>
      <vt:lpstr>將大量的同質變數以陣列表示</vt:lpstr>
      <vt:lpstr>如何記錄資管一甲學生所有的姓名？</vt:lpstr>
      <vt:lpstr>存取陣列的元素 – 使用索引</vt:lpstr>
      <vt:lpstr>指定或改變陣列的特定元素的值</vt:lpstr>
      <vt:lpstr>另一種陣列告賦值的方式</vt:lpstr>
      <vt:lpstr>任意索引值來新增元素</vt:lpstr>
      <vt:lpstr>儲存異質資料的陣列</vt:lpstr>
      <vt:lpstr>PowerPoint 簡報</vt:lpstr>
      <vt:lpstr>陣列的長度/大小</vt:lpstr>
      <vt:lpstr>使用push加入元素到陣列中</vt:lpstr>
      <vt:lpstr>unshift(element) 把元素加入到陣列的頭</vt:lpstr>
      <vt:lpstr>pop()從陣列尾移除一元素</vt:lpstr>
      <vt:lpstr>push()從陣列尾加入一元素</vt:lpstr>
      <vt:lpstr>shift/unshift</vt:lpstr>
      <vt:lpstr>concat 陣列的串接</vt:lpstr>
      <vt:lpstr>concat也能串接多個陣列</vt:lpstr>
      <vt:lpstr>indexof 找出一元素在陣列所在的位置</vt:lpstr>
      <vt:lpstr>將一個元素轉換為一個字串</vt:lpstr>
      <vt:lpstr>陣列的應用例-轉換表格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陣列</dc:title>
  <dc:creator>陳富國</dc:creator>
  <cp:lastModifiedBy>陳富國</cp:lastModifiedBy>
  <cp:revision>9</cp:revision>
  <dcterms:created xsi:type="dcterms:W3CDTF">2020-03-23T07:07:24Z</dcterms:created>
  <dcterms:modified xsi:type="dcterms:W3CDTF">2020-03-23T09:17:47Z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0x010100D67A05B2000F264893230BD5938DC686</vt:lpwstr>
  </property>
</Properties>
</file>