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304" r:id="rId22"/>
    <p:sldId id="30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34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2" d="100"/>
          <a:sy n="112" d="100"/>
        </p:scale>
        <p:origin x="14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6000"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81400"/>
            <a:ext cx="6400800" cy="609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8AC7A713-7007-4913-B2CB-7614D15284D3}" type="datetimeFigureOut">
              <a:rPr lang="en-US" smtClean="0"/>
              <a:pPr/>
              <a:t>4/14/2020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46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373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173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2pPr>
            <a:lvl3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3pPr>
            <a:lvl4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4pPr>
            <a:lvl5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8AC7A713-7007-4913-B2CB-7614D15284D3}" type="datetimeFigureOut">
              <a:rPr lang="en-US" smtClean="0"/>
              <a:pPr/>
              <a:t>4/14/2020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047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8AC7A713-7007-4913-B2CB-7614D15284D3}" type="datetimeFigureOut">
              <a:rPr lang="en-US" smtClean="0"/>
              <a:pPr/>
              <a:t>4/14/2020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950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>
              <a:defRPr sz="2400">
                <a:latin typeface="標楷體" panose="03000509000000000000" pitchFamily="65" charset="-120"/>
                <a:ea typeface="標楷體" panose="03000509000000000000" pitchFamily="65" charset="-120"/>
              </a:defRPr>
            </a:lvl2pPr>
            <a:lvl3pPr>
              <a:defRPr sz="2000">
                <a:latin typeface="標楷體" panose="03000509000000000000" pitchFamily="65" charset="-120"/>
                <a:ea typeface="標楷體" panose="03000509000000000000" pitchFamily="65" charset="-120"/>
              </a:defRPr>
            </a:lvl3pPr>
            <a:lvl4pPr>
              <a:defRPr sz="1800">
                <a:latin typeface="標楷體" panose="03000509000000000000" pitchFamily="65" charset="-120"/>
                <a:ea typeface="標楷體" panose="03000509000000000000" pitchFamily="65" charset="-120"/>
              </a:defRPr>
            </a:lvl4pPr>
            <a:lvl5pPr>
              <a:defRPr sz="1800">
                <a:latin typeface="標楷體" panose="03000509000000000000" pitchFamily="65" charset="-120"/>
                <a:ea typeface="標楷體" panose="03000509000000000000" pitchFamily="65" charset="-12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>
              <a:defRPr sz="2400">
                <a:latin typeface="標楷體" panose="03000509000000000000" pitchFamily="65" charset="-120"/>
                <a:ea typeface="標楷體" panose="03000509000000000000" pitchFamily="65" charset="-120"/>
              </a:defRPr>
            </a:lvl2pPr>
            <a:lvl3pPr>
              <a:defRPr sz="2000">
                <a:latin typeface="標楷體" panose="03000509000000000000" pitchFamily="65" charset="-120"/>
                <a:ea typeface="標楷體" panose="03000509000000000000" pitchFamily="65" charset="-120"/>
              </a:defRPr>
            </a:lvl3pPr>
            <a:lvl4pPr>
              <a:defRPr sz="1800">
                <a:latin typeface="標楷體" panose="03000509000000000000" pitchFamily="65" charset="-120"/>
                <a:ea typeface="標楷體" panose="03000509000000000000" pitchFamily="65" charset="-120"/>
              </a:defRPr>
            </a:lvl4pPr>
            <a:lvl5pPr>
              <a:defRPr sz="1800">
                <a:latin typeface="標楷體" panose="03000509000000000000" pitchFamily="65" charset="-120"/>
                <a:ea typeface="標楷體" panose="03000509000000000000" pitchFamily="65" charset="-12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8AC7A713-7007-4913-B2CB-7614D15284D3}" type="datetimeFigureOut">
              <a:rPr lang="en-US" smtClean="0"/>
              <a:pPr/>
              <a:t>4/14/2020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528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977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590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780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258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4/14/2020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415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482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8AC7A713-7007-4913-B2CB-7614D15284D3}" type="datetimeFigureOut">
              <a:rPr lang="en-US" smtClean="0"/>
              <a:pPr/>
              <a:t>4/14/2020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077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>
          <a:ln w="19050">
            <a:solidFill>
              <a:schemeClr val="bg1"/>
            </a:solidFill>
          </a:ln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標楷體" panose="03000509000000000000" pitchFamily="65" charset="-120"/>
          <a:ea typeface="標楷體" panose="03000509000000000000" pitchFamily="65" charset="-120"/>
          <a:cs typeface="Microsoft New Tai Lue" panose="020B0502040204020203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effectLst/>
          <a:latin typeface="標楷體" panose="03000509000000000000" pitchFamily="65" charset="-120"/>
          <a:ea typeface="標楷體" panose="03000509000000000000" pitchFamily="65" charset="-120"/>
          <a:cs typeface="Microsoft New Tai Lue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effectLst/>
          <a:latin typeface="標楷體" panose="03000509000000000000" pitchFamily="65" charset="-120"/>
          <a:ea typeface="標楷體" panose="03000509000000000000" pitchFamily="65" charset="-120"/>
          <a:cs typeface="Microsoft New Tai Lue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effectLst/>
          <a:latin typeface="標楷體" panose="03000509000000000000" pitchFamily="65" charset="-120"/>
          <a:ea typeface="標楷體" panose="03000509000000000000" pitchFamily="65" charset="-120"/>
          <a:cs typeface="Microsoft New Tai Lue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effectLst/>
          <a:latin typeface="標楷體" panose="03000509000000000000" pitchFamily="65" charset="-120"/>
          <a:ea typeface="標楷體" panose="03000509000000000000" pitchFamily="65" charset="-120"/>
          <a:cs typeface="Microsoft New Tai Lue" panose="020B0502040204020203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effectLst/>
          <a:latin typeface="標楷體" panose="03000509000000000000" pitchFamily="65" charset="-120"/>
          <a:ea typeface="標楷體" panose="03000509000000000000" pitchFamily="65" charset="-120"/>
          <a:cs typeface="Microsoft New Tai Lue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條件與迴圈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/>
              <a:t>陳富國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952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數羊程式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648200"/>
          </a:xfrm>
        </p:spPr>
        <p:txBody>
          <a:bodyPr>
            <a:noAutofit/>
          </a:bodyPr>
          <a:lstStyle/>
          <a:p>
            <a:r>
              <a:rPr lang="en-US" altLang="zh-TW" sz="1800" dirty="0"/>
              <a:t> &lt;script&gt;</a:t>
            </a:r>
          </a:p>
          <a:p>
            <a:r>
              <a:rPr lang="en-US" altLang="zh-TW" sz="1800" dirty="0"/>
              <a:t>    </a:t>
            </a:r>
            <a:r>
              <a:rPr lang="en-US" altLang="zh-TW" sz="1800" dirty="0" err="1"/>
              <a:t>var</a:t>
            </a:r>
            <a:r>
              <a:rPr lang="en-US" altLang="zh-TW" sz="1800" dirty="0"/>
              <a:t> </a:t>
            </a:r>
            <a:r>
              <a:rPr lang="en-US" altLang="zh-TW" sz="1800" dirty="0" err="1"/>
              <a:t>sheepCounted</a:t>
            </a:r>
            <a:r>
              <a:rPr lang="en-US" altLang="zh-TW" sz="1800" dirty="0"/>
              <a:t> = 1;</a:t>
            </a:r>
          </a:p>
          <a:p>
            <a:r>
              <a:rPr lang="en-US" altLang="zh-TW" sz="1800" dirty="0"/>
              <a:t>    while (</a:t>
            </a:r>
            <a:r>
              <a:rPr lang="en-US" altLang="zh-TW" sz="1800" dirty="0" err="1"/>
              <a:t>sheepCounted</a:t>
            </a:r>
            <a:r>
              <a:rPr lang="en-US" altLang="zh-TW" sz="1800" dirty="0"/>
              <a:t> &lt;= 10) {</a:t>
            </a:r>
          </a:p>
          <a:p>
            <a:r>
              <a:rPr lang="en-US" altLang="zh-TW" sz="1800" dirty="0"/>
              <a:t>      console.log("</a:t>
            </a:r>
            <a:r>
              <a:rPr lang="zh-TW" altLang="en-US" sz="1800" dirty="0"/>
              <a:t>我已經數了 </a:t>
            </a:r>
            <a:r>
              <a:rPr lang="en-US" altLang="zh-TW" sz="1800" dirty="0"/>
              <a:t>" + </a:t>
            </a:r>
            <a:r>
              <a:rPr lang="en-US" altLang="zh-TW" sz="1800" dirty="0" err="1"/>
              <a:t>sheepCounted</a:t>
            </a:r>
            <a:r>
              <a:rPr lang="en-US" altLang="zh-TW" sz="1800" dirty="0"/>
              <a:t> + " </a:t>
            </a:r>
            <a:r>
              <a:rPr lang="zh-TW" altLang="en-US" sz="1800" dirty="0"/>
              <a:t>隻羊</a:t>
            </a:r>
            <a:r>
              <a:rPr lang="en-US" altLang="zh-TW" sz="1800" dirty="0"/>
              <a:t>!");</a:t>
            </a:r>
          </a:p>
          <a:p>
            <a:r>
              <a:rPr lang="en-US" altLang="zh-TW" sz="1800" dirty="0"/>
              <a:t>      </a:t>
            </a:r>
            <a:r>
              <a:rPr lang="en-US" altLang="zh-TW" sz="1800" dirty="0" err="1"/>
              <a:t>sheepCounted</a:t>
            </a:r>
            <a:r>
              <a:rPr lang="en-US" altLang="zh-TW" sz="1800" dirty="0"/>
              <a:t>++; //</a:t>
            </a:r>
            <a:r>
              <a:rPr lang="en-US" altLang="zh-TW" sz="1800" dirty="0" err="1"/>
              <a:t>sheepCounted</a:t>
            </a:r>
            <a:r>
              <a:rPr lang="en-US" altLang="zh-TW" sz="1800" dirty="0"/>
              <a:t> = </a:t>
            </a:r>
            <a:r>
              <a:rPr lang="en-US" altLang="zh-TW" sz="1800" dirty="0" err="1"/>
              <a:t>sheepCounted</a:t>
            </a:r>
            <a:r>
              <a:rPr lang="en-US" altLang="zh-TW" sz="1800" dirty="0"/>
              <a:t>  + 1</a:t>
            </a:r>
          </a:p>
          <a:p>
            <a:r>
              <a:rPr lang="en-US" altLang="zh-TW" sz="1800" dirty="0"/>
              <a:t>    }</a:t>
            </a:r>
          </a:p>
          <a:p>
            <a:r>
              <a:rPr lang="en-US" altLang="zh-TW" sz="1800" dirty="0"/>
              <a:t>    console.log("</a:t>
            </a:r>
            <a:r>
              <a:rPr lang="en-US" altLang="zh-TW" sz="1800" dirty="0" err="1"/>
              <a:t>Zzzzzzzzzzz</a:t>
            </a:r>
            <a:r>
              <a:rPr lang="en-US" altLang="zh-TW" sz="1800" dirty="0"/>
              <a:t>");</a:t>
            </a:r>
          </a:p>
          <a:p>
            <a:r>
              <a:rPr lang="en-US" altLang="zh-TW" sz="1800" dirty="0"/>
              <a:t>  &lt;/script&gt;</a:t>
            </a:r>
            <a:endParaRPr lang="zh-TW" altLang="en-US" sz="1800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40" y="3789040"/>
            <a:ext cx="5657850" cy="294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3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000" dirty="0" smtClean="0"/>
              <a:t>迴圈的條件一定要有成立的一天</a:t>
            </a:r>
            <a:r>
              <a:rPr lang="en-US" altLang="zh-TW" sz="4000" dirty="0" smtClean="0"/>
              <a:t>…</a:t>
            </a:r>
            <a:endParaRPr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zh-TW" altLang="en-US" dirty="0" smtClean="0"/>
              <a:t>迴圈要有終止跳出的機會</a:t>
            </a:r>
            <a:r>
              <a:rPr lang="en-US" altLang="zh-TW" dirty="0" smtClean="0"/>
              <a:t>…</a:t>
            </a:r>
          </a:p>
          <a:p>
            <a:pPr lvl="1"/>
            <a:r>
              <a:rPr lang="zh-TW" altLang="en-US" dirty="0" smtClean="0"/>
              <a:t>數羊程式中</a:t>
            </a:r>
            <a:r>
              <a:rPr lang="en-US" altLang="zh-TW" dirty="0" err="1"/>
              <a:t>sheepCounted</a:t>
            </a:r>
            <a:r>
              <a:rPr lang="en-US" altLang="zh-TW" dirty="0" smtClean="0"/>
              <a:t>++</a:t>
            </a:r>
            <a:r>
              <a:rPr lang="zh-TW" altLang="en-US" dirty="0" smtClean="0"/>
              <a:t>若改成</a:t>
            </a:r>
            <a:r>
              <a:rPr lang="en-US" altLang="zh-TW" dirty="0" err="1" smtClean="0"/>
              <a:t>sheepCounted</a:t>
            </a:r>
            <a:r>
              <a:rPr lang="en-US" altLang="zh-TW" dirty="0" smtClean="0"/>
              <a:t>—</a:t>
            </a:r>
          </a:p>
          <a:p>
            <a:pPr lvl="1"/>
            <a:r>
              <a:rPr lang="en-US" altLang="zh-TW" dirty="0" err="1" smtClean="0"/>
              <a:t>sheepCounted</a:t>
            </a:r>
            <a:r>
              <a:rPr lang="zh-TW" altLang="en-US" dirty="0" smtClean="0"/>
              <a:t>這個變數的值不會一直增加，一直大於</a:t>
            </a:r>
            <a:r>
              <a:rPr lang="en-US" altLang="zh-TW" dirty="0" smtClean="0"/>
              <a:t>while</a:t>
            </a:r>
            <a:r>
              <a:rPr lang="zh-TW" altLang="en-US" dirty="0" smtClean="0"/>
              <a:t>迴圈所設定大於等於</a:t>
            </a:r>
            <a:r>
              <a:rPr lang="en-US" altLang="zh-TW" dirty="0" smtClean="0"/>
              <a:t>10</a:t>
            </a:r>
            <a:r>
              <a:rPr lang="zh-TW" altLang="en-US" dirty="0" smtClean="0"/>
              <a:t>的條件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試看看，看看會發生什麼事，記錄下來！</a:t>
            </a:r>
            <a:endParaRPr lang="en-US" altLang="zh-TW" dirty="0" smtClean="0"/>
          </a:p>
          <a:p>
            <a:r>
              <a:rPr lang="zh-TW" altLang="en-US" dirty="0" smtClean="0"/>
              <a:t>否則就會變成無窮迴圈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輕則程式當掉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重則造成作業系統當掉 </a:t>
            </a:r>
            <a:r>
              <a:rPr lang="en-US" altLang="zh-TW" dirty="0" smtClean="0"/>
              <a:t>(</a:t>
            </a:r>
            <a:r>
              <a:rPr lang="zh-TW" altLang="en-US" dirty="0" smtClean="0"/>
              <a:t>現代作業系統不會讓這種事發生！</a:t>
            </a:r>
            <a:r>
              <a:rPr lang="en-US" altLang="zh-TW" dirty="0" smtClean="0"/>
              <a:t>)</a:t>
            </a:r>
            <a:endParaRPr lang="en-US" altLang="zh-TW" dirty="0"/>
          </a:p>
          <a:p>
            <a:pPr lvl="1"/>
            <a:r>
              <a:rPr lang="zh-TW" altLang="en-US" dirty="0" smtClean="0"/>
              <a:t>我們在寫一些服務常式，常寫成</a:t>
            </a:r>
            <a:endParaRPr lang="en-US" altLang="zh-TW" dirty="0" smtClean="0"/>
          </a:p>
          <a:p>
            <a:pPr lvl="2"/>
            <a:r>
              <a:rPr lang="en-US" altLang="zh-TW" dirty="0" smtClean="0"/>
              <a:t>while (true) {…}</a:t>
            </a:r>
          </a:p>
          <a:p>
            <a:pPr lvl="2"/>
            <a:r>
              <a:rPr lang="zh-TW" altLang="en-US" dirty="0" smtClean="0"/>
              <a:t>在某些條件發生時，會</a:t>
            </a:r>
            <a:r>
              <a:rPr lang="en-US" altLang="zh-TW" dirty="0" smtClean="0"/>
              <a:t>”break”</a:t>
            </a:r>
            <a:r>
              <a:rPr lang="zh-TW" altLang="en-US" dirty="0" smtClean="0"/>
              <a:t>迴圈</a:t>
            </a:r>
            <a:endParaRPr lang="en-US" altLang="zh-TW" dirty="0" smtClean="0"/>
          </a:p>
          <a:p>
            <a:pPr lvl="2"/>
            <a:r>
              <a:rPr lang="zh-TW" altLang="en-US" dirty="0" smtClean="0"/>
              <a:t>由於條件很多，因此不把眾多條件寫在 </a:t>
            </a:r>
            <a:r>
              <a:rPr lang="en-US" altLang="zh-TW" dirty="0" smtClean="0"/>
              <a:t>while (conditions)</a:t>
            </a:r>
            <a:r>
              <a:rPr lang="zh-TW" altLang="en-US" dirty="0" smtClean="0"/>
              <a:t>中</a:t>
            </a:r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2506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for</a:t>
            </a:r>
            <a:r>
              <a:rPr lang="zh-TW" altLang="en-US" dirty="0" smtClean="0"/>
              <a:t>迴圈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另一種迴圈的寫法 </a:t>
            </a:r>
            <a:endParaRPr lang="en-US" altLang="zh-TW" dirty="0"/>
          </a:p>
          <a:p>
            <a:r>
              <a:rPr lang="zh-TW" altLang="en-US" dirty="0" smtClean="0"/>
              <a:t>所有的迴圈都可以用</a:t>
            </a:r>
            <a:r>
              <a:rPr lang="en-US" altLang="zh-TW" dirty="0" smtClean="0"/>
              <a:t>for</a:t>
            </a:r>
            <a:r>
              <a:rPr lang="zh-TW" altLang="en-US" dirty="0" smtClean="0"/>
              <a:t>或</a:t>
            </a:r>
            <a:r>
              <a:rPr lang="en-US" altLang="zh-TW" dirty="0" smtClean="0"/>
              <a:t>while</a:t>
            </a:r>
            <a:r>
              <a:rPr lang="zh-TW" altLang="en-US" dirty="0" smtClean="0"/>
              <a:t>單一種寫法來寫，通常</a:t>
            </a:r>
            <a:r>
              <a:rPr lang="en-US" altLang="zh-TW" dirty="0" smtClean="0"/>
              <a:t>for</a:t>
            </a:r>
            <a:r>
              <a:rPr lang="zh-TW" altLang="en-US" dirty="0" smtClean="0"/>
              <a:t>的寫法比較常用。</a:t>
            </a:r>
            <a:endParaRPr lang="en-US" altLang="zh-TW" dirty="0" smtClean="0"/>
          </a:p>
          <a:p>
            <a:r>
              <a:rPr lang="zh-TW" altLang="en-US" dirty="0" smtClean="0"/>
              <a:t>先前的數羊程式改用</a:t>
            </a:r>
            <a:r>
              <a:rPr lang="en-US" altLang="zh-TW" dirty="0" smtClean="0"/>
              <a:t>for</a:t>
            </a:r>
            <a:r>
              <a:rPr lang="zh-TW" altLang="en-US" dirty="0" smtClean="0"/>
              <a:t>重寫：</a:t>
            </a:r>
            <a:endParaRPr lang="en-US" altLang="zh-TW" dirty="0" smtClean="0"/>
          </a:p>
          <a:p>
            <a:pPr marL="265113" indent="0">
              <a:buNone/>
            </a:pPr>
            <a:r>
              <a:rPr lang="en-US" altLang="zh-TW" sz="1800" dirty="0"/>
              <a:t> &lt;script&gt;</a:t>
            </a:r>
          </a:p>
          <a:p>
            <a:pPr marL="265113" indent="0">
              <a:buNone/>
            </a:pPr>
            <a:r>
              <a:rPr lang="en-US" altLang="zh-TW" sz="1800" dirty="0"/>
              <a:t>    for (</a:t>
            </a:r>
            <a:r>
              <a:rPr lang="en-US" altLang="zh-TW" sz="1800" dirty="0" err="1"/>
              <a:t>var</a:t>
            </a:r>
            <a:r>
              <a:rPr lang="en-US" altLang="zh-TW" sz="1800" dirty="0"/>
              <a:t> </a:t>
            </a:r>
            <a:r>
              <a:rPr lang="en-US" altLang="zh-TW" sz="1800" dirty="0" err="1"/>
              <a:t>sheepCounted</a:t>
            </a:r>
            <a:r>
              <a:rPr lang="en-US" altLang="zh-TW" sz="1800" dirty="0"/>
              <a:t> = 1; </a:t>
            </a:r>
            <a:r>
              <a:rPr lang="en-US" altLang="zh-TW" sz="1800" dirty="0" err="1"/>
              <a:t>sheepCounted</a:t>
            </a:r>
            <a:r>
              <a:rPr lang="en-US" altLang="zh-TW" sz="1800" dirty="0"/>
              <a:t> &lt;= 10; </a:t>
            </a:r>
            <a:r>
              <a:rPr lang="en-US" altLang="zh-TW" sz="1800" dirty="0" err="1"/>
              <a:t>sheepCounted</a:t>
            </a:r>
            <a:r>
              <a:rPr lang="en-US" altLang="zh-TW" sz="1800" dirty="0"/>
              <a:t>++) {</a:t>
            </a:r>
          </a:p>
          <a:p>
            <a:pPr marL="265113" indent="0">
              <a:buNone/>
            </a:pPr>
            <a:r>
              <a:rPr lang="en-US" altLang="zh-TW" sz="1800" dirty="0"/>
              <a:t>      console.log("</a:t>
            </a:r>
            <a:r>
              <a:rPr lang="zh-TW" altLang="en-US" sz="1800" dirty="0"/>
              <a:t>我已經數了 </a:t>
            </a:r>
            <a:r>
              <a:rPr lang="en-US" altLang="zh-TW" sz="1800" dirty="0"/>
              <a:t>" + </a:t>
            </a:r>
            <a:r>
              <a:rPr lang="en-US" altLang="zh-TW" sz="1800" dirty="0" err="1"/>
              <a:t>sheepCounted</a:t>
            </a:r>
            <a:r>
              <a:rPr lang="en-US" altLang="zh-TW" sz="1800" dirty="0"/>
              <a:t> + " </a:t>
            </a:r>
            <a:r>
              <a:rPr lang="zh-TW" altLang="en-US" sz="1800" dirty="0"/>
              <a:t>隻羊</a:t>
            </a:r>
            <a:r>
              <a:rPr lang="en-US" altLang="zh-TW" sz="1800" dirty="0"/>
              <a:t>!");</a:t>
            </a:r>
          </a:p>
          <a:p>
            <a:pPr marL="265113" indent="0">
              <a:buNone/>
            </a:pPr>
            <a:r>
              <a:rPr lang="en-US" altLang="zh-TW" sz="1800" dirty="0"/>
              <a:t>    }</a:t>
            </a:r>
          </a:p>
          <a:p>
            <a:pPr marL="265113" indent="0">
              <a:buNone/>
            </a:pPr>
            <a:r>
              <a:rPr lang="en-US" altLang="zh-TW" sz="1800" dirty="0"/>
              <a:t>    console.log("</a:t>
            </a:r>
            <a:r>
              <a:rPr lang="en-US" altLang="zh-TW" sz="1800" dirty="0" err="1"/>
              <a:t>Zzzzzzzzzzz</a:t>
            </a:r>
            <a:r>
              <a:rPr lang="en-US" altLang="zh-TW" sz="1800" dirty="0"/>
              <a:t>");</a:t>
            </a:r>
          </a:p>
          <a:p>
            <a:pPr marL="265113" indent="0">
              <a:buNone/>
            </a:pPr>
            <a:r>
              <a:rPr lang="en-US" altLang="zh-TW" sz="1800" dirty="0"/>
              <a:t>  &lt;/script&gt;</a:t>
            </a:r>
            <a:endParaRPr lang="zh-TW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00269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for</a:t>
            </a:r>
            <a:r>
              <a:rPr lang="zh-TW" altLang="en-US" dirty="0"/>
              <a:t>迴</a:t>
            </a:r>
            <a:r>
              <a:rPr lang="zh-TW" altLang="en-US" dirty="0" smtClean="0"/>
              <a:t>圈結構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999" y="1600200"/>
            <a:ext cx="8263533" cy="37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67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4000" dirty="0" smtClean="0"/>
              <a:t>for</a:t>
            </a:r>
            <a:r>
              <a:rPr lang="zh-TW" altLang="en-US" sz="4000" dirty="0" smtClean="0"/>
              <a:t>迴圈常用在一定次數的重複執行</a:t>
            </a:r>
            <a:endParaRPr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dirty="0" err="1"/>
              <a:t>var</a:t>
            </a:r>
            <a:r>
              <a:rPr lang="en-US" altLang="zh-TW" sz="2800" dirty="0"/>
              <a:t> </a:t>
            </a:r>
            <a:r>
              <a:rPr lang="en-US" altLang="zh-TW" sz="2800" dirty="0" err="1"/>
              <a:t>timesToSayHello</a:t>
            </a:r>
            <a:r>
              <a:rPr lang="en-US" altLang="zh-TW" sz="2800" dirty="0"/>
              <a:t> = 3;</a:t>
            </a:r>
          </a:p>
          <a:p>
            <a:pPr marL="0" indent="0">
              <a:buNone/>
            </a:pPr>
            <a:r>
              <a:rPr lang="en-US" altLang="zh-TW" sz="2800" dirty="0"/>
              <a:t>for (</a:t>
            </a:r>
            <a:r>
              <a:rPr lang="en-US" altLang="zh-TW" sz="2800" dirty="0" err="1"/>
              <a:t>var</a:t>
            </a:r>
            <a:r>
              <a:rPr lang="en-US" altLang="zh-TW" sz="2800" dirty="0"/>
              <a:t> </a:t>
            </a:r>
            <a:r>
              <a:rPr lang="en-US" altLang="zh-TW" sz="2800" dirty="0" err="1"/>
              <a:t>i</a:t>
            </a:r>
            <a:r>
              <a:rPr lang="en-US" altLang="zh-TW" sz="2800" dirty="0"/>
              <a:t> = 0; </a:t>
            </a:r>
            <a:r>
              <a:rPr lang="en-US" altLang="zh-TW" sz="2800" dirty="0" err="1"/>
              <a:t>i</a:t>
            </a:r>
            <a:r>
              <a:rPr lang="en-US" altLang="zh-TW" sz="2800" dirty="0"/>
              <a:t> &lt; </a:t>
            </a:r>
            <a:r>
              <a:rPr lang="en-US" altLang="zh-TW" sz="2800" dirty="0" err="1"/>
              <a:t>timesToSayHello</a:t>
            </a:r>
            <a:r>
              <a:rPr lang="en-US" altLang="zh-TW" sz="2800" dirty="0"/>
              <a:t>; </a:t>
            </a:r>
            <a:r>
              <a:rPr lang="en-US" altLang="zh-TW" sz="2800" dirty="0" err="1"/>
              <a:t>i</a:t>
            </a:r>
            <a:r>
              <a:rPr lang="en-US" altLang="zh-TW" sz="2800" dirty="0"/>
              <a:t>++) {</a:t>
            </a:r>
          </a:p>
          <a:p>
            <a:pPr marL="0" indent="0">
              <a:buNone/>
            </a:pPr>
            <a:r>
              <a:rPr lang="en-US" altLang="zh-TW" sz="2800" dirty="0" smtClean="0"/>
              <a:t>  console.log</a:t>
            </a:r>
            <a:r>
              <a:rPr lang="en-US" altLang="zh-TW" sz="2800" dirty="0"/>
              <a:t>("Hello!");</a:t>
            </a:r>
          </a:p>
          <a:p>
            <a:pPr marL="0" indent="0">
              <a:buNone/>
            </a:pPr>
            <a:r>
              <a:rPr lang="en-US" altLang="zh-TW" sz="2800" dirty="0" smtClean="0"/>
              <a:t>}</a:t>
            </a:r>
          </a:p>
          <a:p>
            <a:r>
              <a:rPr lang="zh-TW" altLang="en-US" sz="2800" dirty="0" smtClean="0"/>
              <a:t>輸出</a:t>
            </a:r>
            <a:endParaRPr lang="en-US" altLang="zh-TW" sz="2800" dirty="0" smtClean="0"/>
          </a:p>
          <a:p>
            <a:pPr marL="0" indent="0">
              <a:buNone/>
            </a:pPr>
            <a:r>
              <a:rPr lang="en-US" altLang="zh-TW" dirty="0"/>
              <a:t>Hello!</a:t>
            </a:r>
          </a:p>
          <a:p>
            <a:pPr marL="0" indent="0">
              <a:buNone/>
            </a:pPr>
            <a:r>
              <a:rPr lang="en-US" altLang="zh-TW" dirty="0"/>
              <a:t>Hello!</a:t>
            </a:r>
          </a:p>
          <a:p>
            <a:pPr marL="0" indent="0">
              <a:buNone/>
            </a:pPr>
            <a:r>
              <a:rPr lang="en-US" altLang="zh-TW" dirty="0"/>
              <a:t>Hello!</a:t>
            </a:r>
            <a:endParaRPr lang="zh-TW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84677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800" dirty="0" smtClean="0"/>
              <a:t>使用迴圈來走訪陣列和字串</a:t>
            </a:r>
            <a:endParaRPr lang="zh-TW" altLang="en-US" sz="48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altLang="zh-TW" sz="1800" dirty="0"/>
              <a:t>var animals = ["Lion", "Flamingo", "Polar Bear", "Boa Constrictor"];</a:t>
            </a:r>
          </a:p>
          <a:p>
            <a:pPr marL="0" indent="0">
              <a:buNone/>
            </a:pPr>
            <a:r>
              <a:rPr lang="nn-NO" altLang="zh-TW" sz="1800" dirty="0"/>
              <a:t>for (var i = 0; i &lt; animals.length; i++) {</a:t>
            </a:r>
          </a:p>
          <a:p>
            <a:pPr marL="0" indent="0">
              <a:buNone/>
            </a:pPr>
            <a:r>
              <a:rPr lang="en-US" altLang="zh-TW" sz="1800" dirty="0" smtClean="0"/>
              <a:t>  console.log</a:t>
            </a:r>
            <a:r>
              <a:rPr lang="en-US" altLang="zh-TW" sz="1800" dirty="0"/>
              <a:t>("This zoo contains a " + animals[</a:t>
            </a:r>
            <a:r>
              <a:rPr lang="en-US" altLang="zh-TW" sz="1800" dirty="0" err="1"/>
              <a:t>i</a:t>
            </a:r>
            <a:r>
              <a:rPr lang="en-US" altLang="zh-TW" sz="1800" dirty="0"/>
              <a:t>] + ".");</a:t>
            </a:r>
          </a:p>
          <a:p>
            <a:pPr marL="0" indent="0">
              <a:buNone/>
            </a:pPr>
            <a:r>
              <a:rPr lang="en-US" altLang="zh-TW" sz="1800" dirty="0" smtClean="0"/>
              <a:t>}</a:t>
            </a:r>
          </a:p>
          <a:p>
            <a:pPr marL="0" indent="0">
              <a:buNone/>
            </a:pPr>
            <a:endParaRPr lang="en-US" altLang="zh-TW" sz="1800" dirty="0"/>
          </a:p>
          <a:p>
            <a:r>
              <a:rPr lang="zh-TW" altLang="en-US" sz="2800" dirty="0" smtClean="0"/>
              <a:t>輸出：</a:t>
            </a:r>
            <a:endParaRPr lang="en-US" altLang="zh-TW" sz="2800" dirty="0" smtClean="0"/>
          </a:p>
          <a:p>
            <a:pPr marL="0" indent="0">
              <a:buNone/>
            </a:pPr>
            <a:r>
              <a:rPr lang="en-US" altLang="zh-TW" sz="1800" dirty="0"/>
              <a:t>This zoo contains a Lion.</a:t>
            </a:r>
          </a:p>
          <a:p>
            <a:pPr marL="0" indent="0">
              <a:buNone/>
            </a:pPr>
            <a:r>
              <a:rPr lang="en-US" altLang="zh-TW" sz="1800" dirty="0"/>
              <a:t>This zoo contains a Flamingo.</a:t>
            </a:r>
          </a:p>
          <a:p>
            <a:pPr marL="0" indent="0">
              <a:buNone/>
            </a:pPr>
            <a:r>
              <a:rPr lang="en-US" altLang="zh-TW" sz="1800" dirty="0"/>
              <a:t>This zoo contains a Polar Bear.</a:t>
            </a:r>
          </a:p>
          <a:p>
            <a:pPr marL="0" indent="0">
              <a:buNone/>
            </a:pPr>
            <a:r>
              <a:rPr lang="pt-BR" altLang="zh-TW" sz="1800" dirty="0"/>
              <a:t>This zoo contains a Boa Constrictor.</a:t>
            </a:r>
            <a:endParaRPr lang="zh-TW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08868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走訪字串裏的字元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000" dirty="0" err="1"/>
              <a:t>var</a:t>
            </a:r>
            <a:r>
              <a:rPr lang="en-US" altLang="zh-TW" sz="2000" dirty="0"/>
              <a:t> name = "Nick";</a:t>
            </a:r>
          </a:p>
          <a:p>
            <a:pPr marL="0" indent="0">
              <a:buNone/>
            </a:pPr>
            <a:r>
              <a:rPr lang="nn-NO" altLang="zh-TW" sz="2000" dirty="0"/>
              <a:t>for (var i = 0; i &lt; name.length; i++) {</a:t>
            </a:r>
          </a:p>
          <a:p>
            <a:pPr marL="0" indent="0">
              <a:buNone/>
            </a:pPr>
            <a:r>
              <a:rPr lang="en-US" altLang="zh-TW" sz="2000" dirty="0" smtClean="0"/>
              <a:t>  console.log</a:t>
            </a:r>
            <a:r>
              <a:rPr lang="en-US" altLang="zh-TW" sz="2000" dirty="0"/>
              <a:t>("My name contains the letter " + name[</a:t>
            </a:r>
            <a:r>
              <a:rPr lang="en-US" altLang="zh-TW" sz="2000" dirty="0" err="1"/>
              <a:t>i</a:t>
            </a:r>
            <a:r>
              <a:rPr lang="en-US" altLang="zh-TW" sz="2000" dirty="0"/>
              <a:t>] + ".");</a:t>
            </a:r>
          </a:p>
          <a:p>
            <a:pPr marL="0" indent="0">
              <a:buNone/>
            </a:pPr>
            <a:r>
              <a:rPr lang="en-US" altLang="zh-TW" sz="2000" dirty="0" smtClean="0"/>
              <a:t>}</a:t>
            </a:r>
          </a:p>
          <a:p>
            <a:pPr marL="0" indent="0">
              <a:buNone/>
            </a:pPr>
            <a:endParaRPr lang="en-US" altLang="zh-TW" sz="2000" dirty="0"/>
          </a:p>
          <a:p>
            <a:r>
              <a:rPr lang="zh-TW" altLang="en-US" sz="2800" dirty="0" smtClean="0"/>
              <a:t>輸出：</a:t>
            </a:r>
            <a:endParaRPr lang="en-US" altLang="zh-TW" sz="2800" dirty="0" smtClean="0"/>
          </a:p>
          <a:p>
            <a:pPr marL="0" indent="0">
              <a:buNone/>
            </a:pPr>
            <a:r>
              <a:rPr lang="en-US" altLang="zh-TW" sz="2000" dirty="0"/>
              <a:t>My name contains the letter N.</a:t>
            </a:r>
          </a:p>
          <a:p>
            <a:pPr marL="0" indent="0">
              <a:buNone/>
            </a:pPr>
            <a:r>
              <a:rPr lang="en-US" altLang="zh-TW" sz="2000" dirty="0"/>
              <a:t>My name contains the letter </a:t>
            </a:r>
            <a:r>
              <a:rPr lang="en-US" altLang="zh-TW" sz="2000" dirty="0" err="1"/>
              <a:t>i</a:t>
            </a:r>
            <a:r>
              <a:rPr lang="en-US" altLang="zh-TW" sz="2000" dirty="0"/>
              <a:t>.</a:t>
            </a:r>
          </a:p>
          <a:p>
            <a:pPr marL="0" indent="0">
              <a:buNone/>
            </a:pPr>
            <a:r>
              <a:rPr lang="en-US" altLang="zh-TW" sz="2000" dirty="0"/>
              <a:t>My name contains the letter c.</a:t>
            </a:r>
          </a:p>
          <a:p>
            <a:pPr marL="0" indent="0">
              <a:buNone/>
            </a:pPr>
            <a:r>
              <a:rPr lang="en-US" altLang="zh-TW" sz="2000" dirty="0"/>
              <a:t>My name contains the letter k.</a:t>
            </a:r>
            <a:endParaRPr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85927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for</a:t>
            </a:r>
            <a:r>
              <a:rPr lang="zh-TW" altLang="en-US" dirty="0" smtClean="0"/>
              <a:t>的其他用法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遞加</a:t>
            </a:r>
            <a:r>
              <a:rPr lang="en-US" altLang="zh-TW" dirty="0" smtClean="0"/>
              <a:t>++</a:t>
            </a:r>
            <a:r>
              <a:rPr lang="zh-TW" altLang="en-US" dirty="0" smtClean="0"/>
              <a:t>，可依需要：</a:t>
            </a:r>
            <a:endParaRPr lang="en-US" altLang="zh-TW" dirty="0" smtClean="0"/>
          </a:p>
          <a:p>
            <a:r>
              <a:rPr lang="zh-TW" altLang="en-US" dirty="0" smtClean="0"/>
              <a:t>遞減 </a:t>
            </a:r>
            <a:r>
              <a:rPr lang="en-US" altLang="zh-TW" dirty="0" smtClean="0"/>
              <a:t>-- </a:t>
            </a:r>
          </a:p>
          <a:p>
            <a:r>
              <a:rPr lang="en-US" altLang="zh-TW" dirty="0" smtClean="0"/>
              <a:t>x+=2</a:t>
            </a:r>
            <a:r>
              <a:rPr lang="zh-TW" altLang="en-US" dirty="0" smtClean="0"/>
              <a:t>，每次加</a:t>
            </a:r>
            <a:r>
              <a:rPr lang="en-US" altLang="zh-TW" dirty="0" smtClean="0"/>
              <a:t>2</a:t>
            </a:r>
          </a:p>
          <a:p>
            <a:r>
              <a:rPr lang="en-US" altLang="zh-TW" dirty="0"/>
              <a:t>x</a:t>
            </a:r>
            <a:r>
              <a:rPr lang="en-US" altLang="zh-TW" dirty="0" smtClean="0"/>
              <a:t>+=3</a:t>
            </a:r>
            <a:r>
              <a:rPr lang="zh-TW" altLang="en-US" dirty="0" smtClean="0"/>
              <a:t>，</a:t>
            </a:r>
            <a:r>
              <a:rPr lang="zh-TW" altLang="en-US" dirty="0"/>
              <a:t>每次</a:t>
            </a:r>
            <a:r>
              <a:rPr lang="zh-TW" altLang="en-US" dirty="0" smtClean="0"/>
              <a:t>加</a:t>
            </a:r>
            <a:r>
              <a:rPr lang="en-US" altLang="zh-TW" dirty="0" smtClean="0"/>
              <a:t>3</a:t>
            </a:r>
          </a:p>
          <a:p>
            <a:r>
              <a:rPr lang="en-US" altLang="zh-TW" dirty="0" smtClean="0"/>
              <a:t>…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4025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試看看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印出小於</a:t>
            </a:r>
            <a:r>
              <a:rPr lang="en-US" altLang="zh-TW" dirty="0" smtClean="0"/>
              <a:t>10000</a:t>
            </a:r>
            <a:r>
              <a:rPr lang="zh-TW" altLang="en-US" dirty="0" smtClean="0"/>
              <a:t>的</a:t>
            </a:r>
            <a:r>
              <a:rPr lang="en-US" altLang="zh-TW" dirty="0" smtClean="0"/>
              <a:t>3</a:t>
            </a:r>
            <a:r>
              <a:rPr lang="zh-TW" altLang="en-US" dirty="0" smtClean="0"/>
              <a:t>的乘冪</a:t>
            </a:r>
            <a:endParaRPr lang="en-US" altLang="zh-TW" dirty="0" smtClean="0"/>
          </a:p>
          <a:p>
            <a:r>
              <a:rPr lang="zh-TW" altLang="en-US" dirty="0" smtClean="0"/>
              <a:t>提示</a:t>
            </a:r>
          </a:p>
          <a:p>
            <a:pPr marL="457200" lvl="1" indent="0">
              <a:buNone/>
            </a:pPr>
            <a:r>
              <a:rPr lang="en-US" altLang="zh-TW" dirty="0" smtClean="0"/>
              <a:t>p = 1; </a:t>
            </a:r>
          </a:p>
          <a:p>
            <a:pPr marL="457200" lvl="1" indent="0">
              <a:buNone/>
            </a:pPr>
            <a:r>
              <a:rPr lang="zh-TW" altLang="en-US" dirty="0"/>
              <a:t>只要</a:t>
            </a:r>
            <a:r>
              <a:rPr lang="en-US" altLang="zh-TW" dirty="0"/>
              <a:t>p</a:t>
            </a:r>
            <a:r>
              <a:rPr lang="zh-TW" altLang="en-US" dirty="0" smtClean="0"/>
              <a:t>小於</a:t>
            </a:r>
            <a:r>
              <a:rPr lang="en-US" altLang="zh-TW" dirty="0" smtClean="0"/>
              <a:t>10000</a:t>
            </a:r>
            <a:r>
              <a:rPr lang="zh-TW" altLang="en-US" dirty="0" smtClean="0"/>
              <a:t>，一直執行</a:t>
            </a:r>
            <a:r>
              <a:rPr lang="en-US" altLang="zh-TW" dirty="0" smtClean="0"/>
              <a:t>p = p * 3;</a:t>
            </a:r>
            <a:r>
              <a:rPr lang="zh-TW" altLang="en-US" dirty="0" smtClean="0"/>
              <a:t>印出</a:t>
            </a:r>
            <a:r>
              <a:rPr lang="en-US" altLang="zh-TW" dirty="0" smtClean="0"/>
              <a:t>p;</a:t>
            </a:r>
          </a:p>
          <a:p>
            <a:pPr marL="457200" lvl="1" indent="0">
              <a:buNone/>
            </a:pPr>
            <a:endParaRPr lang="en-US" altLang="zh-TW" dirty="0"/>
          </a:p>
          <a:p>
            <a:r>
              <a:rPr lang="zh-TW" altLang="en-US" dirty="0" smtClean="0"/>
              <a:t>使用</a:t>
            </a:r>
            <a:r>
              <a:rPr lang="en-US" altLang="zh-TW" dirty="0" smtClean="0"/>
              <a:t>while</a:t>
            </a:r>
            <a:r>
              <a:rPr lang="zh-TW" altLang="en-US" dirty="0" smtClean="0"/>
              <a:t>重寫</a:t>
            </a:r>
            <a:r>
              <a:rPr lang="en-US" altLang="zh-TW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2309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試試看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zh-TW" altLang="en-US" dirty="0" smtClean="0"/>
              <a:t>使用</a:t>
            </a:r>
            <a:r>
              <a:rPr lang="en-US" altLang="zh-TW" dirty="0" smtClean="0"/>
              <a:t>for</a:t>
            </a:r>
            <a:r>
              <a:rPr lang="zh-TW" altLang="en-US" dirty="0" smtClean="0"/>
              <a:t>來實現：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大學修課</a:t>
            </a:r>
            <a:r>
              <a:rPr lang="en-US" altLang="zh-TW" dirty="0"/>
              <a:t>(</a:t>
            </a:r>
            <a:r>
              <a:rPr lang="zh-TW" altLang="en-US" dirty="0"/>
              <a:t>正常的話</a:t>
            </a:r>
            <a:r>
              <a:rPr lang="en-US" altLang="zh-TW" dirty="0"/>
              <a:t>) </a:t>
            </a:r>
            <a:r>
              <a:rPr lang="zh-TW" altLang="en-US" dirty="0" smtClean="0"/>
              <a:t>，學年</a:t>
            </a:r>
            <a:r>
              <a:rPr lang="zh-TW" altLang="en-US" dirty="0"/>
              <a:t>重複四</a:t>
            </a:r>
            <a:r>
              <a:rPr lang="zh-TW" altLang="en-US" dirty="0" smtClean="0"/>
              <a:t>次，</a:t>
            </a:r>
            <a:r>
              <a:rPr lang="zh-TW" altLang="en-US" dirty="0"/>
              <a:t>每學年有</a:t>
            </a:r>
            <a:r>
              <a:rPr lang="en-US" altLang="zh-TW" dirty="0"/>
              <a:t>2</a:t>
            </a:r>
            <a:r>
              <a:rPr lang="zh-TW" altLang="en-US" dirty="0"/>
              <a:t>學期，每學期有</a:t>
            </a:r>
            <a:r>
              <a:rPr lang="en-US" altLang="zh-TW" dirty="0"/>
              <a:t>18</a:t>
            </a:r>
            <a:r>
              <a:rPr lang="zh-TW" altLang="en-US" dirty="0" smtClean="0"/>
              <a:t>週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提示：</a:t>
            </a:r>
            <a:endParaRPr lang="en-US" altLang="zh-TW" dirty="0" smtClean="0"/>
          </a:p>
          <a:p>
            <a:pPr marL="457200" lvl="1" indent="0">
              <a:buNone/>
            </a:pPr>
            <a:r>
              <a:rPr lang="en-US" altLang="zh-TW" dirty="0"/>
              <a:t>f</a:t>
            </a:r>
            <a:r>
              <a:rPr lang="en-US" altLang="zh-TW" dirty="0" smtClean="0"/>
              <a:t>or (   ) {</a:t>
            </a:r>
          </a:p>
          <a:p>
            <a:pPr marL="457200" lvl="1" indent="0">
              <a:buNone/>
            </a:pPr>
            <a:r>
              <a:rPr lang="en-US" altLang="zh-TW" dirty="0" smtClean="0"/>
              <a:t>  for (  ) {</a:t>
            </a:r>
          </a:p>
          <a:p>
            <a:pPr marL="457200" lvl="1" indent="0">
              <a:buNone/>
            </a:pPr>
            <a:r>
              <a:rPr lang="en-US" altLang="zh-TW" dirty="0" smtClean="0"/>
              <a:t>    for (  ) {</a:t>
            </a:r>
          </a:p>
          <a:p>
            <a:pPr marL="457200" lvl="1" indent="0">
              <a:buNone/>
            </a:pPr>
            <a:endParaRPr lang="en-US" altLang="zh-TW" dirty="0" smtClean="0"/>
          </a:p>
          <a:p>
            <a:pPr marL="457200" lvl="1" indent="0">
              <a:buNone/>
            </a:pPr>
            <a:r>
              <a:rPr lang="en-US" altLang="zh-TW" dirty="0"/>
              <a:t> </a:t>
            </a:r>
            <a:r>
              <a:rPr lang="en-US" altLang="zh-TW" dirty="0" smtClean="0"/>
              <a:t>   }</a:t>
            </a:r>
          </a:p>
          <a:p>
            <a:pPr marL="457200" lvl="1" indent="0">
              <a:buNone/>
            </a:pPr>
            <a:r>
              <a:rPr lang="en-US" altLang="zh-TW" dirty="0"/>
              <a:t> </a:t>
            </a:r>
            <a:r>
              <a:rPr lang="en-US" altLang="zh-TW" dirty="0" smtClean="0"/>
              <a:t> }</a:t>
            </a:r>
          </a:p>
          <a:p>
            <a:pPr marL="457200" lvl="1" indent="0">
              <a:buNone/>
            </a:pPr>
            <a:r>
              <a:rPr lang="en-US" altLang="zh-TW" dirty="0" smtClean="0"/>
              <a:t>}</a:t>
            </a:r>
          </a:p>
          <a:p>
            <a:pPr marL="457200" lvl="1" indent="0">
              <a:buNone/>
            </a:pPr>
            <a:r>
              <a:rPr lang="en-US" altLang="zh-TW" dirty="0" smtClean="0"/>
              <a:t>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3983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條件</a:t>
            </a:r>
            <a:r>
              <a:rPr lang="en-US" altLang="zh-TW" dirty="0" smtClean="0"/>
              <a:t>/Conditionals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58775" lvl="1"/>
            <a:r>
              <a:rPr lang="zh-TW" altLang="en-US" dirty="0" smtClean="0"/>
              <a:t>程式中常常需要進行條件的測試、判斷來決定下一步要怎麼走</a:t>
            </a:r>
            <a:endParaRPr lang="en-US" altLang="zh-TW" dirty="0" smtClean="0"/>
          </a:p>
          <a:p>
            <a:pPr marL="758825" lvl="2"/>
            <a:r>
              <a:rPr lang="zh-TW" altLang="en-US" dirty="0" smtClean="0"/>
              <a:t>如果</a:t>
            </a:r>
            <a:r>
              <a:rPr lang="en-US" altLang="zh-TW" dirty="0" smtClean="0"/>
              <a:t>…</a:t>
            </a:r>
            <a:r>
              <a:rPr lang="zh-TW" altLang="en-US" dirty="0" smtClean="0"/>
              <a:t>就</a:t>
            </a:r>
            <a:r>
              <a:rPr lang="en-US" altLang="zh-TW" dirty="0" smtClean="0"/>
              <a:t>…</a:t>
            </a:r>
          </a:p>
          <a:p>
            <a:pPr marL="758825" lvl="2"/>
            <a:r>
              <a:rPr lang="en-US" altLang="zh-TW" dirty="0" smtClean="0"/>
              <a:t>if… then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88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迴圈</a:t>
            </a:r>
            <a:r>
              <a:rPr lang="en-US" altLang="zh-TW" dirty="0" smtClean="0"/>
              <a:t>/loops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58775" lvl="1"/>
            <a:r>
              <a:rPr lang="zh-TW" altLang="en-US" dirty="0" smtClean="0"/>
              <a:t>生活中常有具重複性的工作</a:t>
            </a:r>
            <a:endParaRPr lang="en-US" altLang="zh-TW" dirty="0" smtClean="0"/>
          </a:p>
          <a:p>
            <a:pPr marL="758825" lvl="2"/>
            <a:r>
              <a:rPr lang="zh-TW" altLang="en-US" dirty="0" smtClean="0"/>
              <a:t>每個禮拜二的程式設計，重複</a:t>
            </a:r>
            <a:r>
              <a:rPr lang="en-US" altLang="zh-TW" dirty="0" smtClean="0"/>
              <a:t>18</a:t>
            </a:r>
            <a:r>
              <a:rPr lang="zh-TW" altLang="en-US" dirty="0" smtClean="0"/>
              <a:t>次</a:t>
            </a:r>
            <a:r>
              <a:rPr lang="en-US" altLang="zh-TW" dirty="0" smtClean="0"/>
              <a:t>(</a:t>
            </a:r>
            <a:r>
              <a:rPr lang="zh-TW" altLang="en-US" dirty="0" smtClean="0"/>
              <a:t>一個學期</a:t>
            </a:r>
            <a:r>
              <a:rPr lang="en-US" altLang="zh-TW" dirty="0" smtClean="0"/>
              <a:t>)</a:t>
            </a:r>
          </a:p>
          <a:p>
            <a:pPr marL="758825" lvl="2"/>
            <a:r>
              <a:rPr lang="zh-TW" altLang="en-US" dirty="0" smtClean="0"/>
              <a:t>某</a:t>
            </a:r>
            <a:r>
              <a:rPr lang="zh-TW" altLang="en-US" dirty="0" smtClean="0"/>
              <a:t>段歌曲重複</a:t>
            </a:r>
            <a:endParaRPr lang="en-US" altLang="zh-TW" dirty="0" smtClean="0"/>
          </a:p>
          <a:p>
            <a:pPr marL="758825" lvl="2"/>
            <a:r>
              <a:rPr lang="zh-TW" altLang="en-US" dirty="0" smtClean="0"/>
              <a:t>如果條件成立就重複執行這件事</a:t>
            </a:r>
            <a:endParaRPr lang="en-US" altLang="zh-TW" dirty="0" smtClean="0"/>
          </a:p>
          <a:p>
            <a:pPr marL="1216025" lvl="3"/>
            <a:r>
              <a:rPr lang="zh-TW" altLang="en-US" dirty="0" smtClean="0"/>
              <a:t>只要你工作表現良好，我就會一直付你薪水。</a:t>
            </a:r>
            <a:endParaRPr lang="en-US" altLang="zh-TW" dirty="0" smtClean="0"/>
          </a:p>
          <a:p>
            <a:pPr marL="1216025" lvl="3"/>
            <a:r>
              <a:rPr lang="zh-TW" altLang="en-US" dirty="0" smtClean="0"/>
              <a:t>只要口渴，就一直</a:t>
            </a:r>
            <a:r>
              <a:rPr lang="zh-TW" altLang="en-US" dirty="0" smtClean="0"/>
              <a:t>喝水</a:t>
            </a:r>
            <a:endParaRPr lang="en-US" altLang="zh-TW" dirty="0" smtClean="0"/>
          </a:p>
          <a:p>
            <a:pPr marL="758825" lvl="2"/>
            <a:r>
              <a:rPr lang="zh-TW" altLang="en-US" dirty="0" smtClean="0"/>
              <a:t>巢狀迴圈</a:t>
            </a:r>
            <a:endParaRPr lang="en-US" altLang="zh-TW" dirty="0" smtClean="0"/>
          </a:p>
          <a:p>
            <a:pPr marL="1216025" lvl="3"/>
            <a:r>
              <a:rPr lang="zh-TW" altLang="en-US" dirty="0" smtClean="0"/>
              <a:t>外</a:t>
            </a:r>
            <a:r>
              <a:rPr lang="en-US" altLang="zh-TW" dirty="0"/>
              <a:t>(</a:t>
            </a:r>
            <a:r>
              <a:rPr lang="zh-TW" altLang="en-US" dirty="0"/>
              <a:t>大</a:t>
            </a:r>
            <a:r>
              <a:rPr lang="en-US" altLang="zh-TW" dirty="0"/>
              <a:t>)</a:t>
            </a:r>
            <a:r>
              <a:rPr lang="zh-TW" altLang="en-US" dirty="0"/>
              <a:t>迴圈內</a:t>
            </a:r>
            <a:r>
              <a:rPr lang="en-US" altLang="zh-TW" dirty="0"/>
              <a:t>(</a:t>
            </a:r>
            <a:r>
              <a:rPr lang="zh-TW" altLang="en-US" dirty="0"/>
              <a:t>小</a:t>
            </a:r>
            <a:r>
              <a:rPr lang="en-US" altLang="zh-TW" dirty="0"/>
              <a:t>)</a:t>
            </a:r>
            <a:r>
              <a:rPr lang="zh-TW" altLang="en-US" dirty="0"/>
              <a:t>迴</a:t>
            </a:r>
            <a:r>
              <a:rPr lang="zh-TW" altLang="en-US" dirty="0" smtClean="0"/>
              <a:t>圈</a:t>
            </a:r>
            <a:endParaRPr lang="en-US" altLang="zh-TW" dirty="0" smtClean="0"/>
          </a:p>
          <a:p>
            <a:pPr marL="1216025" lvl="3"/>
            <a:r>
              <a:rPr lang="zh-TW" altLang="en-US" dirty="0" smtClean="0"/>
              <a:t>例，學年重複四次</a:t>
            </a:r>
            <a:r>
              <a:rPr lang="en-US" altLang="zh-TW" dirty="0" smtClean="0"/>
              <a:t>(</a:t>
            </a:r>
            <a:r>
              <a:rPr lang="zh-TW" altLang="en-US" dirty="0" smtClean="0"/>
              <a:t>正常的話</a:t>
            </a:r>
            <a:r>
              <a:rPr lang="en-US" altLang="zh-TW" dirty="0" smtClean="0"/>
              <a:t>)</a:t>
            </a:r>
            <a:r>
              <a:rPr lang="zh-TW" altLang="en-US" dirty="0" smtClean="0"/>
              <a:t>，每學年有</a:t>
            </a:r>
            <a:r>
              <a:rPr lang="en-US" altLang="zh-TW" dirty="0" smtClean="0"/>
              <a:t>2</a:t>
            </a:r>
            <a:r>
              <a:rPr lang="zh-TW" altLang="en-US" dirty="0" smtClean="0"/>
              <a:t>學期，每學期有</a:t>
            </a:r>
            <a:r>
              <a:rPr lang="en-US" altLang="zh-TW" dirty="0" smtClean="0"/>
              <a:t>18</a:t>
            </a:r>
            <a:r>
              <a:rPr lang="zh-TW" altLang="en-US" dirty="0" smtClean="0"/>
              <a:t>週</a:t>
            </a:r>
            <a:endParaRPr lang="en-US" altLang="zh-TW" dirty="0"/>
          </a:p>
          <a:p>
            <a:pPr marL="758825" lvl="2"/>
            <a:endParaRPr lang="en-US" altLang="zh-TW" dirty="0" smtClean="0"/>
          </a:p>
          <a:p>
            <a:pPr marL="1216025"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5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在</a:t>
            </a:r>
            <a:r>
              <a:rPr lang="en-US" altLang="zh-TW" dirty="0" smtClean="0"/>
              <a:t>HTML</a:t>
            </a:r>
            <a:r>
              <a:rPr lang="zh-TW" altLang="en-US" dirty="0" smtClean="0"/>
              <a:t>嵌入</a:t>
            </a:r>
            <a:r>
              <a:rPr lang="en-US" altLang="zh-TW" dirty="0" smtClean="0"/>
              <a:t>JavaScript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Autofit/>
          </a:bodyPr>
          <a:lstStyle/>
          <a:p>
            <a:pPr marL="85725" lvl="3" indent="0">
              <a:buNone/>
            </a:pPr>
            <a:r>
              <a:rPr lang="en-US" sz="1600" dirty="0"/>
              <a:t>&lt;!DOCTYPE html&gt;</a:t>
            </a:r>
          </a:p>
          <a:p>
            <a:pPr marL="85725" lvl="3" indent="0">
              <a:buNone/>
            </a:pPr>
            <a:r>
              <a:rPr lang="en-US" sz="1600" dirty="0"/>
              <a:t>&lt;html </a:t>
            </a:r>
            <a:r>
              <a:rPr lang="en-US" sz="1600" dirty="0" err="1"/>
              <a:t>lang</a:t>
            </a:r>
            <a:r>
              <a:rPr lang="en-US" sz="1600" dirty="0"/>
              <a:t>="</a:t>
            </a:r>
            <a:r>
              <a:rPr lang="en-US" sz="1600" dirty="0" err="1"/>
              <a:t>en</a:t>
            </a:r>
            <a:r>
              <a:rPr lang="en-US" sz="1600" dirty="0"/>
              <a:t>"&gt;</a:t>
            </a:r>
          </a:p>
          <a:p>
            <a:pPr marL="85725" lvl="3" indent="0">
              <a:buNone/>
            </a:pPr>
            <a:r>
              <a:rPr lang="en-US" sz="1600" dirty="0"/>
              <a:t>&lt;head&gt;</a:t>
            </a:r>
          </a:p>
          <a:p>
            <a:pPr marL="85725" lvl="3" indent="0">
              <a:buNone/>
            </a:pPr>
            <a:r>
              <a:rPr lang="en-US" sz="1600" dirty="0"/>
              <a:t>  &lt;meta charset="UTF-8"&gt;</a:t>
            </a:r>
          </a:p>
          <a:p>
            <a:pPr marL="85725" lvl="3" indent="0">
              <a:buNone/>
            </a:pPr>
            <a:r>
              <a:rPr lang="en-US" sz="1600" dirty="0"/>
              <a:t>  &lt;meta name="viewport" content="width=device-width, initial-scale=1.0"&gt;</a:t>
            </a:r>
          </a:p>
          <a:p>
            <a:pPr marL="85725" lvl="3" indent="0">
              <a:buNone/>
            </a:pPr>
            <a:r>
              <a:rPr lang="en-US" sz="1600" dirty="0"/>
              <a:t>  &lt;meta http-</a:t>
            </a:r>
            <a:r>
              <a:rPr lang="en-US" sz="1600" dirty="0" err="1"/>
              <a:t>equiv</a:t>
            </a:r>
            <a:r>
              <a:rPr lang="en-US" sz="1600" dirty="0"/>
              <a:t>="X-UA-Compatible" content="</a:t>
            </a:r>
            <a:r>
              <a:rPr lang="en-US" sz="1600" dirty="0" err="1"/>
              <a:t>ie</a:t>
            </a:r>
            <a:r>
              <a:rPr lang="en-US" sz="1600" dirty="0"/>
              <a:t>=edge"&gt;</a:t>
            </a:r>
          </a:p>
          <a:p>
            <a:pPr marL="85725" lvl="3" indent="0">
              <a:buNone/>
            </a:pPr>
            <a:r>
              <a:rPr lang="en-US" sz="1600" dirty="0"/>
              <a:t>  &lt;title&gt;Document&lt;/title&gt;</a:t>
            </a:r>
          </a:p>
          <a:p>
            <a:pPr marL="85725" lvl="3" indent="0">
              <a:buNone/>
            </a:pPr>
            <a:r>
              <a:rPr lang="en-US" sz="1600" dirty="0"/>
              <a:t>&lt;/head&gt;</a:t>
            </a:r>
          </a:p>
          <a:p>
            <a:pPr marL="85725" lvl="3" indent="0">
              <a:buNone/>
            </a:pPr>
            <a:r>
              <a:rPr lang="en-US" sz="1600" dirty="0"/>
              <a:t>&lt;body&gt;</a:t>
            </a:r>
          </a:p>
          <a:p>
            <a:pPr marL="85725" lvl="3" indent="0">
              <a:buNone/>
            </a:pPr>
            <a:r>
              <a:rPr lang="en-US" sz="1600" dirty="0"/>
              <a:t>  &lt;script&gt;</a:t>
            </a:r>
          </a:p>
          <a:p>
            <a:pPr marL="85725" lvl="3" indent="0">
              <a:buNone/>
            </a:pPr>
            <a:r>
              <a:rPr lang="en-US" sz="1600" dirty="0"/>
              <a:t>    </a:t>
            </a:r>
            <a:r>
              <a:rPr lang="en-US" sz="1600" dirty="0" err="1"/>
              <a:t>var</a:t>
            </a:r>
            <a:r>
              <a:rPr lang="en-US" sz="1600" dirty="0"/>
              <a:t> message = "Hello World!";</a:t>
            </a:r>
          </a:p>
          <a:p>
            <a:pPr marL="85725" lvl="3" indent="0">
              <a:buNone/>
            </a:pPr>
            <a:r>
              <a:rPr lang="en-US" sz="1600" dirty="0"/>
              <a:t>    console.log(message);    </a:t>
            </a:r>
          </a:p>
          <a:p>
            <a:pPr marL="85725" lvl="3" indent="0">
              <a:buNone/>
            </a:pPr>
            <a:r>
              <a:rPr lang="en-US" sz="1600" dirty="0"/>
              <a:t>  &lt;/script&gt;</a:t>
            </a:r>
          </a:p>
          <a:p>
            <a:pPr marL="85725" lvl="3" indent="0">
              <a:buNone/>
            </a:pPr>
            <a:r>
              <a:rPr lang="en-US" sz="1600" dirty="0"/>
              <a:t>&lt;/body&gt;</a:t>
            </a:r>
          </a:p>
          <a:p>
            <a:pPr marL="85725" lvl="3" indent="0">
              <a:buNone/>
            </a:pPr>
            <a:r>
              <a:rPr lang="en-US" sz="1600" dirty="0"/>
              <a:t>&lt;/html&gt;</a:t>
            </a:r>
          </a:p>
          <a:p>
            <a:pPr marL="85725" lvl="3" indent="0">
              <a:buNone/>
            </a:pPr>
            <a:endParaRPr lang="en-US" sz="1600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5212481"/>
            <a:ext cx="5934075" cy="149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44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加入條件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051648"/>
          </a:xfrm>
        </p:spPr>
        <p:txBody>
          <a:bodyPr>
            <a:normAutofit/>
          </a:bodyPr>
          <a:lstStyle/>
          <a:p>
            <a:r>
              <a:rPr lang="zh-TW" altLang="en-US" dirty="0" smtClean="0"/>
              <a:t>例：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如果 </a:t>
            </a:r>
            <a:r>
              <a:rPr lang="en-US" altLang="zh-TW" dirty="0" smtClean="0"/>
              <a:t>”</a:t>
            </a:r>
            <a:r>
              <a:rPr lang="zh-TW" altLang="en-US" dirty="0" smtClean="0"/>
              <a:t>名字的長度超過</a:t>
            </a:r>
            <a:r>
              <a:rPr lang="en-US" altLang="zh-TW" dirty="0" smtClean="0"/>
              <a:t>7</a:t>
            </a:r>
            <a:r>
              <a:rPr lang="zh-TW" altLang="en-US" dirty="0" smtClean="0"/>
              <a:t>個字</a:t>
            </a:r>
            <a:r>
              <a:rPr lang="en-US" altLang="zh-TW" dirty="0" smtClean="0"/>
              <a:t>”</a:t>
            </a:r>
            <a:br>
              <a:rPr lang="en-US" altLang="zh-TW" dirty="0" smtClean="0"/>
            </a:br>
            <a:r>
              <a:rPr lang="zh-TW" altLang="en-US" dirty="0" smtClean="0"/>
              <a:t>就 印出</a:t>
            </a:r>
            <a:r>
              <a:rPr lang="en-US" altLang="zh-TW" dirty="0" smtClean="0"/>
              <a:t>”</a:t>
            </a:r>
            <a:r>
              <a:rPr lang="zh-TW" altLang="en-US" dirty="0" smtClean="0"/>
              <a:t>哇，你的名字真長！</a:t>
            </a:r>
            <a:r>
              <a:rPr lang="en-US" altLang="zh-TW" dirty="0" smtClean="0"/>
              <a:t>”;</a:t>
            </a:r>
          </a:p>
          <a:p>
            <a:pPr marL="0" indent="0">
              <a:buNone/>
            </a:pPr>
            <a:r>
              <a:rPr lang="en-US" altLang="zh-TW" sz="2400" dirty="0">
                <a:latin typeface="Cambria" panose="02040503050406030204" pitchFamily="18" charset="0"/>
              </a:rPr>
              <a:t> &lt;script&gt;</a:t>
            </a:r>
          </a:p>
          <a:p>
            <a:pPr marL="0" indent="0">
              <a:buNone/>
            </a:pPr>
            <a:r>
              <a:rPr lang="en-US" altLang="zh-TW" sz="2400" dirty="0">
                <a:latin typeface="Cambria" panose="02040503050406030204" pitchFamily="18" charset="0"/>
              </a:rPr>
              <a:t>    </a:t>
            </a:r>
            <a:r>
              <a:rPr lang="en-US" altLang="zh-TW" sz="2400" dirty="0" err="1">
                <a:latin typeface="Cambria" panose="02040503050406030204" pitchFamily="18" charset="0"/>
              </a:rPr>
              <a:t>var</a:t>
            </a:r>
            <a:r>
              <a:rPr lang="en-US" altLang="zh-TW" sz="2400" dirty="0">
                <a:latin typeface="Cambria" panose="02040503050406030204" pitchFamily="18" charset="0"/>
              </a:rPr>
              <a:t> name = "</a:t>
            </a:r>
            <a:r>
              <a:rPr lang="zh-TW" altLang="en-US" sz="2400" dirty="0">
                <a:latin typeface="Cambria" panose="02040503050406030204" pitchFamily="18" charset="0"/>
              </a:rPr>
              <a:t>克理斯潘恩</a:t>
            </a:r>
            <a:r>
              <a:rPr lang="en-US" altLang="zh-TW" sz="2400" dirty="0">
                <a:latin typeface="Cambria" panose="02040503050406030204" pitchFamily="18" charset="0"/>
              </a:rPr>
              <a:t>";</a:t>
            </a:r>
          </a:p>
          <a:p>
            <a:pPr marL="0" indent="0">
              <a:buNone/>
            </a:pPr>
            <a:r>
              <a:rPr lang="en-US" altLang="zh-TW" sz="2400" dirty="0">
                <a:latin typeface="Cambria" panose="02040503050406030204" pitchFamily="18" charset="0"/>
              </a:rPr>
              <a:t>    console.log("Hello " + name);</a:t>
            </a:r>
          </a:p>
          <a:p>
            <a:pPr marL="0" indent="0">
              <a:buNone/>
            </a:pPr>
            <a:r>
              <a:rPr lang="en-US" altLang="zh-TW" sz="2400" dirty="0">
                <a:latin typeface="Cambria" panose="02040503050406030204" pitchFamily="18" charset="0"/>
              </a:rPr>
              <a:t>    if (</a:t>
            </a:r>
            <a:r>
              <a:rPr lang="en-US" altLang="zh-TW" sz="2400" dirty="0" err="1">
                <a:latin typeface="Cambria" panose="02040503050406030204" pitchFamily="18" charset="0"/>
              </a:rPr>
              <a:t>name.length</a:t>
            </a:r>
            <a:r>
              <a:rPr lang="en-US" altLang="zh-TW" sz="2400" dirty="0">
                <a:latin typeface="Cambria" panose="02040503050406030204" pitchFamily="18" charset="0"/>
              </a:rPr>
              <a:t> &gt; 3) {</a:t>
            </a:r>
          </a:p>
          <a:p>
            <a:pPr marL="0" indent="0">
              <a:buNone/>
            </a:pPr>
            <a:r>
              <a:rPr lang="en-US" altLang="zh-TW" sz="2400" dirty="0">
                <a:latin typeface="Cambria" panose="02040503050406030204" pitchFamily="18" charset="0"/>
              </a:rPr>
              <a:t>      console.log("</a:t>
            </a:r>
            <a:r>
              <a:rPr lang="zh-TW" altLang="en-US" sz="2400" dirty="0">
                <a:latin typeface="Cambria" panose="02040503050406030204" pitchFamily="18" charset="0"/>
              </a:rPr>
              <a:t>哇，你的名字真長！</a:t>
            </a:r>
            <a:r>
              <a:rPr lang="en-US" altLang="zh-TW" sz="2400" dirty="0">
                <a:latin typeface="Cambria" panose="02040503050406030204" pitchFamily="18" charset="0"/>
              </a:rPr>
              <a:t>");</a:t>
            </a:r>
          </a:p>
          <a:p>
            <a:pPr marL="0" indent="0">
              <a:buNone/>
            </a:pPr>
            <a:r>
              <a:rPr lang="en-US" altLang="zh-TW" sz="2400" dirty="0">
                <a:latin typeface="Cambria" panose="02040503050406030204" pitchFamily="18" charset="0"/>
              </a:rPr>
              <a:t>    }</a:t>
            </a:r>
          </a:p>
          <a:p>
            <a:pPr marL="0" indent="0">
              <a:buNone/>
            </a:pPr>
            <a:r>
              <a:rPr lang="en-US" altLang="zh-TW" sz="2400" dirty="0">
                <a:latin typeface="Cambria" panose="02040503050406030204" pitchFamily="18" charset="0"/>
              </a:rPr>
              <a:t>  &lt;/script&gt;</a:t>
            </a:r>
            <a:endParaRPr lang="zh-TW" altLang="en-US" sz="2400" dirty="0">
              <a:latin typeface="Cambria" panose="020405030504060302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5085184"/>
            <a:ext cx="5934075" cy="149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59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if…else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如果某件事為值</a:t>
            </a:r>
            <a:r>
              <a:rPr lang="en-US" altLang="zh-TW" dirty="0" smtClean="0"/>
              <a:t>/</a:t>
            </a:r>
            <a:r>
              <a:rPr lang="zh-TW" altLang="en-US" dirty="0" smtClean="0"/>
              <a:t>或為真就</a:t>
            </a:r>
            <a:r>
              <a:rPr lang="en-US" altLang="zh-TW" dirty="0" smtClean="0"/>
              <a:t>…</a:t>
            </a:r>
            <a:br>
              <a:rPr lang="en-US" altLang="zh-TW" dirty="0" smtClean="0"/>
            </a:br>
            <a:r>
              <a:rPr lang="zh-TW" altLang="en-US" dirty="0" smtClean="0"/>
              <a:t>否則的話就</a:t>
            </a:r>
            <a:r>
              <a:rPr lang="en-US" altLang="zh-TW" dirty="0" smtClean="0"/>
              <a:t>…</a:t>
            </a:r>
          </a:p>
          <a:p>
            <a:pPr marL="0" indent="0">
              <a:buNone/>
            </a:pPr>
            <a:r>
              <a:rPr lang="en-US" altLang="zh-TW" sz="1800" dirty="0"/>
              <a:t> &lt;script&gt;</a:t>
            </a:r>
          </a:p>
          <a:p>
            <a:pPr marL="0" indent="0">
              <a:buNone/>
            </a:pPr>
            <a:r>
              <a:rPr lang="en-US" altLang="zh-TW" sz="1800" dirty="0"/>
              <a:t>    </a:t>
            </a:r>
            <a:r>
              <a:rPr lang="en-US" altLang="zh-TW" sz="1800" dirty="0" err="1"/>
              <a:t>var</a:t>
            </a:r>
            <a:r>
              <a:rPr lang="en-US" altLang="zh-TW" sz="1800" dirty="0"/>
              <a:t> name = "</a:t>
            </a:r>
            <a:r>
              <a:rPr lang="zh-TW" altLang="en-US" sz="1800" dirty="0"/>
              <a:t>克理斯</a:t>
            </a:r>
            <a:r>
              <a:rPr lang="en-US" altLang="zh-TW" sz="1800" dirty="0"/>
              <a:t>";</a:t>
            </a:r>
          </a:p>
          <a:p>
            <a:pPr marL="0" indent="0">
              <a:buNone/>
            </a:pPr>
            <a:r>
              <a:rPr lang="en-US" altLang="zh-TW" sz="1800" dirty="0"/>
              <a:t>    console.log("Hello " + name);</a:t>
            </a:r>
          </a:p>
          <a:p>
            <a:pPr marL="0" indent="0">
              <a:buNone/>
            </a:pPr>
            <a:r>
              <a:rPr lang="en-US" altLang="zh-TW" sz="1800" dirty="0"/>
              <a:t>    if (</a:t>
            </a:r>
            <a:r>
              <a:rPr lang="en-US" altLang="zh-TW" sz="1800" dirty="0" err="1"/>
              <a:t>name.length</a:t>
            </a:r>
            <a:r>
              <a:rPr lang="en-US" altLang="zh-TW" sz="1800" dirty="0"/>
              <a:t> &gt; 3) {</a:t>
            </a:r>
          </a:p>
          <a:p>
            <a:pPr marL="0" indent="0">
              <a:buNone/>
            </a:pPr>
            <a:r>
              <a:rPr lang="en-US" altLang="zh-TW" sz="1800" dirty="0"/>
              <a:t>      console.log("</a:t>
            </a:r>
            <a:r>
              <a:rPr lang="zh-TW" altLang="en-US" sz="1800" dirty="0"/>
              <a:t>哇，你的名字真長！</a:t>
            </a:r>
            <a:r>
              <a:rPr lang="en-US" altLang="zh-TW" sz="1800" dirty="0"/>
              <a:t>");</a:t>
            </a:r>
          </a:p>
          <a:p>
            <a:pPr marL="0" indent="0">
              <a:buNone/>
            </a:pPr>
            <a:r>
              <a:rPr lang="en-US" altLang="zh-TW" sz="1800" dirty="0"/>
              <a:t>    } else {</a:t>
            </a:r>
          </a:p>
          <a:p>
            <a:pPr marL="0" indent="0">
              <a:buNone/>
            </a:pPr>
            <a:r>
              <a:rPr lang="en-US" altLang="zh-TW" sz="1800" dirty="0"/>
              <a:t>      console.log("</a:t>
            </a:r>
            <a:r>
              <a:rPr lang="zh-TW" altLang="en-US" sz="1800" dirty="0"/>
              <a:t>你的名字長度一般！</a:t>
            </a:r>
            <a:r>
              <a:rPr lang="en-US" altLang="zh-TW" sz="1800" dirty="0"/>
              <a:t>");</a:t>
            </a:r>
          </a:p>
          <a:p>
            <a:pPr marL="0" indent="0">
              <a:buNone/>
            </a:pPr>
            <a:r>
              <a:rPr lang="en-US" altLang="zh-TW" sz="1800" dirty="0"/>
              <a:t>    }</a:t>
            </a:r>
          </a:p>
          <a:p>
            <a:pPr marL="0" indent="0">
              <a:buNone/>
            </a:pPr>
            <a:r>
              <a:rPr lang="en-US" altLang="zh-TW" sz="1800" dirty="0"/>
              <a:t>  &lt;/script&gt;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4033" y="5157192"/>
            <a:ext cx="5934075" cy="149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20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if…else chain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if…else if…else if…else</a:t>
            </a:r>
          </a:p>
          <a:p>
            <a:pPr marL="0" indent="0">
              <a:buNone/>
            </a:pPr>
            <a:r>
              <a:rPr lang="en-US" altLang="zh-TW" sz="1400" dirty="0"/>
              <a:t> &lt;script&gt;</a:t>
            </a:r>
          </a:p>
          <a:p>
            <a:pPr marL="0" indent="0">
              <a:buNone/>
            </a:pPr>
            <a:r>
              <a:rPr lang="en-US" altLang="zh-TW" sz="1400" dirty="0"/>
              <a:t>  // </a:t>
            </a:r>
            <a:r>
              <a:rPr lang="zh-TW" altLang="en-US" sz="1400" dirty="0"/>
              <a:t>在一個中餐廳裏，點餐的情境</a:t>
            </a:r>
          </a:p>
          <a:p>
            <a:pPr marL="0" indent="0">
              <a:buNone/>
            </a:pPr>
            <a:r>
              <a:rPr lang="zh-TW" altLang="en-US" sz="1400" dirty="0"/>
              <a:t>    </a:t>
            </a:r>
            <a:r>
              <a:rPr lang="en-US" altLang="zh-TW" sz="1400" dirty="0" err="1"/>
              <a:t>var</a:t>
            </a:r>
            <a:r>
              <a:rPr lang="en-US" altLang="zh-TW" sz="1400" dirty="0"/>
              <a:t> </a:t>
            </a:r>
            <a:r>
              <a:rPr lang="zh-TW" altLang="en-US" sz="1400" dirty="0"/>
              <a:t>檸檬雞丁 </a:t>
            </a:r>
            <a:r>
              <a:rPr lang="en-US" altLang="zh-TW" sz="1400" dirty="0"/>
              <a:t>= false;</a:t>
            </a:r>
          </a:p>
          <a:p>
            <a:pPr marL="0" indent="0">
              <a:buNone/>
            </a:pPr>
            <a:r>
              <a:rPr lang="en-US" altLang="zh-TW" sz="1400" dirty="0"/>
              <a:t>    </a:t>
            </a:r>
            <a:r>
              <a:rPr lang="en-US" altLang="zh-TW" sz="1400" dirty="0" err="1"/>
              <a:t>var</a:t>
            </a:r>
            <a:r>
              <a:rPr lang="en-US" altLang="zh-TW" sz="1400" dirty="0"/>
              <a:t> </a:t>
            </a:r>
            <a:r>
              <a:rPr lang="zh-TW" altLang="en-US" sz="1400" dirty="0"/>
              <a:t>豆豉牛肉 </a:t>
            </a:r>
            <a:r>
              <a:rPr lang="en-US" altLang="zh-TW" sz="1400" dirty="0"/>
              <a:t>= true;</a:t>
            </a:r>
          </a:p>
          <a:p>
            <a:pPr marL="0" indent="0">
              <a:buNone/>
            </a:pPr>
            <a:r>
              <a:rPr lang="en-US" altLang="zh-TW" sz="1400" dirty="0"/>
              <a:t>    </a:t>
            </a:r>
            <a:r>
              <a:rPr lang="en-US" altLang="zh-TW" sz="1400" dirty="0" err="1"/>
              <a:t>var</a:t>
            </a:r>
            <a:r>
              <a:rPr lang="en-US" altLang="zh-TW" sz="1400" dirty="0"/>
              <a:t> </a:t>
            </a:r>
            <a:r>
              <a:rPr lang="zh-TW" altLang="en-US" sz="1400" dirty="0"/>
              <a:t>糖醋排骨 </a:t>
            </a:r>
            <a:r>
              <a:rPr lang="en-US" altLang="zh-TW" sz="1400" dirty="0"/>
              <a:t>= true;</a:t>
            </a:r>
          </a:p>
          <a:p>
            <a:pPr marL="0" indent="0">
              <a:buNone/>
            </a:pPr>
            <a:r>
              <a:rPr lang="en-US" altLang="zh-TW" sz="1400" dirty="0"/>
              <a:t>    if (</a:t>
            </a:r>
            <a:r>
              <a:rPr lang="zh-TW" altLang="en-US" sz="1400" dirty="0"/>
              <a:t>檸檬雞丁</a:t>
            </a:r>
            <a:r>
              <a:rPr lang="en-US" altLang="zh-TW" sz="1400" dirty="0"/>
              <a:t>) {</a:t>
            </a:r>
          </a:p>
          <a:p>
            <a:pPr marL="0" indent="0">
              <a:buNone/>
            </a:pPr>
            <a:r>
              <a:rPr lang="en-US" altLang="zh-TW" sz="1400" dirty="0"/>
              <a:t>      console.log("</a:t>
            </a:r>
            <a:r>
              <a:rPr lang="zh-TW" altLang="en-US" sz="1400" dirty="0"/>
              <a:t>太棒了，我有檸檬雞丁可吃！</a:t>
            </a:r>
            <a:r>
              <a:rPr lang="en-US" altLang="zh-TW" sz="1400" dirty="0"/>
              <a:t>");</a:t>
            </a:r>
          </a:p>
          <a:p>
            <a:pPr marL="0" indent="0">
              <a:buNone/>
            </a:pPr>
            <a:r>
              <a:rPr lang="en-US" altLang="zh-TW" sz="1400" dirty="0"/>
              <a:t>    } else if (</a:t>
            </a:r>
            <a:r>
              <a:rPr lang="zh-TW" altLang="en-US" sz="1400" dirty="0"/>
              <a:t>豆豉牛肉</a:t>
            </a:r>
            <a:r>
              <a:rPr lang="en-US" altLang="zh-TW" sz="1400" dirty="0"/>
              <a:t>) {</a:t>
            </a:r>
          </a:p>
          <a:p>
            <a:pPr marL="0" indent="0">
              <a:buNone/>
            </a:pPr>
            <a:r>
              <a:rPr lang="en-US" altLang="zh-TW" sz="1400" dirty="0"/>
              <a:t>      console.log("</a:t>
            </a:r>
            <a:r>
              <a:rPr lang="zh-TW" altLang="en-US" sz="1400" dirty="0"/>
              <a:t>我有豆豉牛肉可吃</a:t>
            </a:r>
            <a:r>
              <a:rPr lang="en-US" altLang="zh-TW" sz="1400" dirty="0"/>
              <a:t>");</a:t>
            </a:r>
          </a:p>
          <a:p>
            <a:pPr marL="0" indent="0">
              <a:buNone/>
            </a:pPr>
            <a:r>
              <a:rPr lang="en-US" altLang="zh-TW" sz="1400" dirty="0"/>
              <a:t>    } else if (</a:t>
            </a:r>
            <a:r>
              <a:rPr lang="zh-TW" altLang="en-US" sz="1400" dirty="0"/>
              <a:t>糖醋排骨</a:t>
            </a:r>
            <a:r>
              <a:rPr lang="en-US" altLang="zh-TW" sz="1400" dirty="0"/>
              <a:t>) {</a:t>
            </a:r>
          </a:p>
          <a:p>
            <a:pPr marL="0" indent="0">
              <a:buNone/>
            </a:pPr>
            <a:r>
              <a:rPr lang="en-US" altLang="zh-TW" sz="1400" dirty="0"/>
              <a:t>      console.log("</a:t>
            </a:r>
            <a:r>
              <a:rPr lang="zh-TW" altLang="en-US" sz="1400" dirty="0"/>
              <a:t>好吧</a:t>
            </a:r>
            <a:r>
              <a:rPr lang="en-US" altLang="zh-TW" sz="1400" dirty="0"/>
              <a:t>, </a:t>
            </a:r>
            <a:r>
              <a:rPr lang="zh-TW" altLang="en-US" sz="1400" dirty="0"/>
              <a:t>將就一些糖醋排骨吧</a:t>
            </a:r>
            <a:r>
              <a:rPr lang="en-US" altLang="zh-TW" sz="1400" dirty="0"/>
              <a:t>");</a:t>
            </a:r>
          </a:p>
          <a:p>
            <a:pPr marL="0" indent="0">
              <a:buNone/>
            </a:pPr>
            <a:r>
              <a:rPr lang="en-US" altLang="zh-TW" sz="1400" dirty="0"/>
              <a:t>    } else {</a:t>
            </a:r>
          </a:p>
          <a:p>
            <a:pPr marL="0" indent="0">
              <a:buNone/>
            </a:pPr>
            <a:r>
              <a:rPr lang="en-US" altLang="zh-TW" sz="1400" dirty="0"/>
              <a:t>      console.log("</a:t>
            </a:r>
            <a:r>
              <a:rPr lang="zh-TW" altLang="en-US" sz="1400" dirty="0"/>
              <a:t>嗯，就蛋炒飯</a:t>
            </a:r>
            <a:r>
              <a:rPr lang="en-US" altLang="zh-TW" sz="1400" dirty="0"/>
              <a:t>…");</a:t>
            </a:r>
          </a:p>
          <a:p>
            <a:pPr marL="0" indent="0">
              <a:buNone/>
            </a:pPr>
            <a:r>
              <a:rPr lang="en-US" altLang="zh-TW" sz="1400" dirty="0"/>
              <a:t>    }</a:t>
            </a:r>
          </a:p>
          <a:p>
            <a:pPr marL="0" indent="0">
              <a:buNone/>
            </a:pPr>
            <a:r>
              <a:rPr lang="en-US" altLang="zh-TW" sz="1400" dirty="0"/>
              <a:t>  &lt;/script&gt;</a:t>
            </a:r>
            <a:endParaRPr lang="zh-TW" altLang="en-US" sz="1400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944" y="5373216"/>
            <a:ext cx="4906888" cy="1236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01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試試看 </a:t>
            </a:r>
            <a:r>
              <a:rPr lang="en-US" altLang="zh-TW" dirty="0" smtClean="0"/>
              <a:t>– </a:t>
            </a:r>
            <a:r>
              <a:rPr lang="zh-TW" altLang="en-US" dirty="0" smtClean="0"/>
              <a:t>解題示範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1400" dirty="0">
                <a:latin typeface="Verdana" panose="020B0604030504040204" pitchFamily="34" charset="0"/>
              </a:rPr>
              <a:t> &lt;script&gt;</a:t>
            </a:r>
          </a:p>
          <a:p>
            <a:pPr marL="0" indent="0">
              <a:buNone/>
            </a:pPr>
            <a:r>
              <a:rPr lang="en-US" altLang="zh-TW" sz="1400" dirty="0">
                <a:latin typeface="Verdana" panose="020B0604030504040204" pitchFamily="34" charset="0"/>
              </a:rPr>
              <a:t>    </a:t>
            </a:r>
            <a:r>
              <a:rPr lang="en-US" altLang="zh-TW" sz="1400" dirty="0" err="1">
                <a:latin typeface="Verdana" panose="020B0604030504040204" pitchFamily="34" charset="0"/>
              </a:rPr>
              <a:t>var</a:t>
            </a:r>
            <a:r>
              <a:rPr lang="en-US" altLang="zh-TW" sz="1400" dirty="0">
                <a:latin typeface="Verdana" panose="020B0604030504040204" pitchFamily="34" charset="0"/>
              </a:rPr>
              <a:t> name = "</a:t>
            </a:r>
            <a:r>
              <a:rPr lang="zh-TW" altLang="en-US" sz="1400" dirty="0">
                <a:latin typeface="Verdana" panose="020B0604030504040204" pitchFamily="34" charset="0"/>
              </a:rPr>
              <a:t>小小</a:t>
            </a:r>
            <a:r>
              <a:rPr lang="en-US" altLang="zh-TW" sz="1400" dirty="0">
                <a:latin typeface="Verdana" panose="020B0604030504040204" pitchFamily="34" charset="0"/>
              </a:rPr>
              <a:t>"</a:t>
            </a:r>
          </a:p>
          <a:p>
            <a:pPr marL="0" indent="0">
              <a:buNone/>
            </a:pPr>
            <a:r>
              <a:rPr lang="en-US" altLang="zh-TW" sz="1400" dirty="0">
                <a:latin typeface="Verdana" panose="020B0604030504040204" pitchFamily="34" charset="0"/>
              </a:rPr>
              <a:t>    </a:t>
            </a:r>
            <a:r>
              <a:rPr lang="en-US" altLang="zh-TW" sz="1400" dirty="0" err="1">
                <a:latin typeface="Verdana" panose="020B0604030504040204" pitchFamily="34" charset="0"/>
              </a:rPr>
              <a:t>var</a:t>
            </a:r>
            <a:r>
              <a:rPr lang="en-US" altLang="zh-TW" sz="1400" dirty="0">
                <a:latin typeface="Verdana" panose="020B0604030504040204" pitchFamily="34" charset="0"/>
              </a:rPr>
              <a:t> </a:t>
            </a:r>
            <a:r>
              <a:rPr lang="en-US" altLang="zh-TW" sz="1400" dirty="0" err="1">
                <a:latin typeface="Verdana" panose="020B0604030504040204" pitchFamily="34" charset="0"/>
              </a:rPr>
              <a:t>myName</a:t>
            </a:r>
            <a:r>
              <a:rPr lang="en-US" altLang="zh-TW" sz="1400" dirty="0">
                <a:latin typeface="Verdana" panose="020B0604030504040204" pitchFamily="34" charset="0"/>
              </a:rPr>
              <a:t> = "</a:t>
            </a:r>
            <a:r>
              <a:rPr lang="zh-TW" altLang="en-US" sz="1400" dirty="0">
                <a:latin typeface="Verdana" panose="020B0604030504040204" pitchFamily="34" charset="0"/>
              </a:rPr>
              <a:t>小明</a:t>
            </a:r>
            <a:r>
              <a:rPr lang="en-US" altLang="zh-TW" sz="1400" dirty="0">
                <a:latin typeface="Verdana" panose="020B0604030504040204" pitchFamily="34" charset="0"/>
              </a:rPr>
              <a:t>";</a:t>
            </a:r>
          </a:p>
          <a:p>
            <a:pPr marL="0" indent="0">
              <a:buNone/>
            </a:pPr>
            <a:r>
              <a:rPr lang="en-US" altLang="zh-TW" sz="1400" dirty="0">
                <a:latin typeface="Verdana" panose="020B0604030504040204" pitchFamily="34" charset="0"/>
              </a:rPr>
              <a:t>    </a:t>
            </a:r>
            <a:r>
              <a:rPr lang="en-US" altLang="zh-TW" sz="1400" dirty="0" err="1">
                <a:latin typeface="Verdana" panose="020B0604030504040204" pitchFamily="34" charset="0"/>
              </a:rPr>
              <a:t>var</a:t>
            </a:r>
            <a:r>
              <a:rPr lang="en-US" altLang="zh-TW" sz="1400" dirty="0">
                <a:latin typeface="Verdana" panose="020B0604030504040204" pitchFamily="34" charset="0"/>
              </a:rPr>
              <a:t> </a:t>
            </a:r>
            <a:r>
              <a:rPr lang="en-US" altLang="zh-TW" sz="1400" dirty="0" err="1">
                <a:latin typeface="Verdana" panose="020B0604030504040204" pitchFamily="34" charset="0"/>
              </a:rPr>
              <a:t>papaName</a:t>
            </a:r>
            <a:r>
              <a:rPr lang="en-US" altLang="zh-TW" sz="1400" dirty="0">
                <a:latin typeface="Verdana" panose="020B0604030504040204" pitchFamily="34" charset="0"/>
              </a:rPr>
              <a:t> = "</a:t>
            </a:r>
            <a:r>
              <a:rPr lang="zh-TW" altLang="en-US" sz="1400" dirty="0">
                <a:latin typeface="Verdana" panose="020B0604030504040204" pitchFamily="34" charset="0"/>
              </a:rPr>
              <a:t>阿弘</a:t>
            </a:r>
            <a:r>
              <a:rPr lang="en-US" altLang="zh-TW" sz="1400" dirty="0">
                <a:latin typeface="Verdana" panose="020B0604030504040204" pitchFamily="34" charset="0"/>
              </a:rPr>
              <a:t>";</a:t>
            </a:r>
          </a:p>
          <a:p>
            <a:pPr marL="0" indent="0">
              <a:buNone/>
            </a:pPr>
            <a:r>
              <a:rPr lang="en-US" altLang="zh-TW" sz="1400" dirty="0">
                <a:latin typeface="Verdana" panose="020B0604030504040204" pitchFamily="34" charset="0"/>
              </a:rPr>
              <a:t>    </a:t>
            </a:r>
            <a:r>
              <a:rPr lang="en-US" altLang="zh-TW" sz="1400" dirty="0" err="1">
                <a:latin typeface="Verdana" panose="020B0604030504040204" pitchFamily="34" charset="0"/>
              </a:rPr>
              <a:t>var</a:t>
            </a:r>
            <a:r>
              <a:rPr lang="en-US" altLang="zh-TW" sz="1400" dirty="0">
                <a:latin typeface="Verdana" panose="020B0604030504040204" pitchFamily="34" charset="0"/>
              </a:rPr>
              <a:t> </a:t>
            </a:r>
            <a:r>
              <a:rPr lang="en-US" altLang="zh-TW" sz="1400" dirty="0" err="1">
                <a:latin typeface="Verdana" panose="020B0604030504040204" pitchFamily="34" charset="0"/>
              </a:rPr>
              <a:t>mamaName</a:t>
            </a:r>
            <a:r>
              <a:rPr lang="en-US" altLang="zh-TW" sz="1400" dirty="0">
                <a:latin typeface="Verdana" panose="020B0604030504040204" pitchFamily="34" charset="0"/>
              </a:rPr>
              <a:t> = "</a:t>
            </a:r>
            <a:r>
              <a:rPr lang="zh-TW" altLang="en-US" sz="1400" dirty="0">
                <a:latin typeface="Verdana" panose="020B0604030504040204" pitchFamily="34" charset="0"/>
              </a:rPr>
              <a:t>愛沙</a:t>
            </a:r>
            <a:r>
              <a:rPr lang="en-US" altLang="zh-TW" sz="1400" dirty="0">
                <a:latin typeface="Verdana" panose="020B0604030504040204" pitchFamily="34" charset="0"/>
              </a:rPr>
              <a:t>";</a:t>
            </a:r>
          </a:p>
          <a:p>
            <a:pPr marL="0" indent="0">
              <a:buNone/>
            </a:pPr>
            <a:r>
              <a:rPr lang="en-US" altLang="zh-TW" sz="1400" dirty="0">
                <a:latin typeface="Verdana" panose="020B0604030504040204" pitchFamily="34" charset="0"/>
              </a:rPr>
              <a:t>    if (name == </a:t>
            </a:r>
            <a:r>
              <a:rPr lang="en-US" altLang="zh-TW" sz="1400" dirty="0" err="1">
                <a:latin typeface="Verdana" panose="020B0604030504040204" pitchFamily="34" charset="0"/>
              </a:rPr>
              <a:t>myName</a:t>
            </a:r>
            <a:r>
              <a:rPr lang="en-US" altLang="zh-TW" sz="1400" dirty="0">
                <a:latin typeface="Verdana" panose="020B0604030504040204" pitchFamily="34" charset="0"/>
              </a:rPr>
              <a:t>) {</a:t>
            </a:r>
          </a:p>
          <a:p>
            <a:pPr marL="0" indent="0">
              <a:buNone/>
            </a:pPr>
            <a:r>
              <a:rPr lang="en-US" altLang="zh-TW" sz="1400" dirty="0">
                <a:latin typeface="Verdana" panose="020B0604030504040204" pitchFamily="34" charset="0"/>
              </a:rPr>
              <a:t>      console.log(name  + " </a:t>
            </a:r>
            <a:r>
              <a:rPr lang="zh-TW" altLang="en-US" sz="1400" dirty="0">
                <a:latin typeface="Verdana" panose="020B0604030504040204" pitchFamily="34" charset="0"/>
              </a:rPr>
              <a:t>是我的名字</a:t>
            </a:r>
            <a:r>
              <a:rPr lang="en-US" altLang="zh-TW" sz="1400" dirty="0">
                <a:latin typeface="Verdana" panose="020B0604030504040204" pitchFamily="34" charset="0"/>
              </a:rPr>
              <a:t>");</a:t>
            </a:r>
          </a:p>
          <a:p>
            <a:pPr marL="0" indent="0">
              <a:buNone/>
            </a:pPr>
            <a:r>
              <a:rPr lang="en-US" altLang="zh-TW" sz="1400" dirty="0">
                <a:latin typeface="Verdana" panose="020B0604030504040204" pitchFamily="34" charset="0"/>
              </a:rPr>
              <a:t>    } else if (name == </a:t>
            </a:r>
            <a:r>
              <a:rPr lang="en-US" altLang="zh-TW" sz="1400" dirty="0" err="1">
                <a:latin typeface="Verdana" panose="020B0604030504040204" pitchFamily="34" charset="0"/>
              </a:rPr>
              <a:t>papaName</a:t>
            </a:r>
            <a:r>
              <a:rPr lang="en-US" altLang="zh-TW" sz="1400" dirty="0">
                <a:latin typeface="Verdana" panose="020B0604030504040204" pitchFamily="34" charset="0"/>
              </a:rPr>
              <a:t>) {</a:t>
            </a:r>
          </a:p>
          <a:p>
            <a:pPr marL="0" indent="0">
              <a:buNone/>
            </a:pPr>
            <a:r>
              <a:rPr lang="en-US" altLang="zh-TW" sz="1400" dirty="0">
                <a:latin typeface="Verdana" panose="020B0604030504040204" pitchFamily="34" charset="0"/>
              </a:rPr>
              <a:t>      console.log(name  + " </a:t>
            </a:r>
            <a:r>
              <a:rPr lang="zh-TW" altLang="en-US" sz="1400" dirty="0">
                <a:latin typeface="Verdana" panose="020B0604030504040204" pitchFamily="34" charset="0"/>
              </a:rPr>
              <a:t>是我爸的名字</a:t>
            </a:r>
            <a:r>
              <a:rPr lang="en-US" altLang="zh-TW" sz="1400" dirty="0">
                <a:latin typeface="Verdana" panose="020B0604030504040204" pitchFamily="34" charset="0"/>
              </a:rPr>
              <a:t>");</a:t>
            </a:r>
          </a:p>
          <a:p>
            <a:pPr marL="0" indent="0">
              <a:buNone/>
            </a:pPr>
            <a:r>
              <a:rPr lang="en-US" altLang="zh-TW" sz="1400" dirty="0">
                <a:latin typeface="Verdana" panose="020B0604030504040204" pitchFamily="34" charset="0"/>
              </a:rPr>
              <a:t>    } else if (name == </a:t>
            </a:r>
            <a:r>
              <a:rPr lang="en-US" altLang="zh-TW" sz="1400" dirty="0" err="1">
                <a:latin typeface="Verdana" panose="020B0604030504040204" pitchFamily="34" charset="0"/>
              </a:rPr>
              <a:t>mamaName</a:t>
            </a:r>
            <a:r>
              <a:rPr lang="en-US" altLang="zh-TW" sz="1400" dirty="0">
                <a:latin typeface="Verdana" panose="020B0604030504040204" pitchFamily="34" charset="0"/>
              </a:rPr>
              <a:t>) {</a:t>
            </a:r>
          </a:p>
          <a:p>
            <a:pPr marL="0" indent="0">
              <a:buNone/>
            </a:pPr>
            <a:r>
              <a:rPr lang="en-US" altLang="zh-TW" sz="1400" dirty="0">
                <a:latin typeface="Verdana" panose="020B0604030504040204" pitchFamily="34" charset="0"/>
              </a:rPr>
              <a:t>      console.log(name  + " </a:t>
            </a:r>
            <a:r>
              <a:rPr lang="zh-TW" altLang="en-US" sz="1400" dirty="0">
                <a:latin typeface="Verdana" panose="020B0604030504040204" pitchFamily="34" charset="0"/>
              </a:rPr>
              <a:t>是我媽的名字</a:t>
            </a:r>
            <a:r>
              <a:rPr lang="en-US" altLang="zh-TW" sz="1400" dirty="0">
                <a:latin typeface="Verdana" panose="020B0604030504040204" pitchFamily="34" charset="0"/>
              </a:rPr>
              <a:t>");</a:t>
            </a:r>
          </a:p>
          <a:p>
            <a:pPr marL="0" indent="0">
              <a:buNone/>
            </a:pPr>
            <a:r>
              <a:rPr lang="en-US" altLang="zh-TW" sz="1400" dirty="0">
                <a:latin typeface="Verdana" panose="020B0604030504040204" pitchFamily="34" charset="0"/>
              </a:rPr>
              <a:t>    } else {</a:t>
            </a:r>
          </a:p>
          <a:p>
            <a:pPr marL="0" indent="0">
              <a:buNone/>
            </a:pPr>
            <a:r>
              <a:rPr lang="en-US" altLang="zh-TW" sz="1400" dirty="0">
                <a:latin typeface="Verdana" panose="020B0604030504040204" pitchFamily="34" charset="0"/>
              </a:rPr>
              <a:t>      console.log</a:t>
            </a:r>
            <a:r>
              <a:rPr lang="en-US" altLang="zh-TW" sz="1400" dirty="0" smtClean="0">
                <a:latin typeface="Verdana" panose="020B0604030504040204" pitchFamily="34" charset="0"/>
              </a:rPr>
              <a:t>(“</a:t>
            </a:r>
            <a:r>
              <a:rPr lang="zh-TW" altLang="en-US" sz="1400" dirty="0" smtClean="0">
                <a:latin typeface="Verdana" panose="020B0604030504040204" pitchFamily="34" charset="0"/>
              </a:rPr>
              <a:t>我</a:t>
            </a:r>
            <a:r>
              <a:rPr lang="zh-TW" altLang="en-US" sz="1400" dirty="0">
                <a:latin typeface="Verdana" panose="020B0604030504040204" pitchFamily="34" charset="0"/>
              </a:rPr>
              <a:t>不知道 </a:t>
            </a:r>
            <a:r>
              <a:rPr lang="en-US" altLang="zh-TW" sz="1400" dirty="0" smtClean="0">
                <a:latin typeface="Verdana" panose="020B0604030504040204" pitchFamily="34" charset="0"/>
              </a:rPr>
              <a:t>\”“ </a:t>
            </a:r>
            <a:r>
              <a:rPr lang="en-US" altLang="zh-TW" sz="1400" dirty="0">
                <a:latin typeface="Verdana" panose="020B0604030504040204" pitchFamily="34" charset="0"/>
              </a:rPr>
              <a:t>+name + </a:t>
            </a:r>
            <a:r>
              <a:rPr lang="en-US" altLang="zh-TW" sz="1400" dirty="0" smtClean="0">
                <a:latin typeface="Verdana" panose="020B0604030504040204" pitchFamily="34" charset="0"/>
              </a:rPr>
              <a:t>”\“ </a:t>
            </a:r>
            <a:r>
              <a:rPr lang="zh-TW" altLang="en-US" sz="1400" dirty="0">
                <a:latin typeface="Verdana" panose="020B0604030504040204" pitchFamily="34" charset="0"/>
              </a:rPr>
              <a:t>是誰的</a:t>
            </a:r>
            <a:r>
              <a:rPr lang="zh-TW" altLang="en-US" sz="1400" dirty="0" smtClean="0">
                <a:latin typeface="Verdana" panose="020B0604030504040204" pitchFamily="34" charset="0"/>
              </a:rPr>
              <a:t>名字</a:t>
            </a:r>
            <a:r>
              <a:rPr lang="en-US" altLang="zh-TW" sz="1400" dirty="0" smtClean="0">
                <a:latin typeface="Verdana" panose="020B0604030504040204" pitchFamily="34" charset="0"/>
              </a:rPr>
              <a:t>”); // \” </a:t>
            </a:r>
            <a:r>
              <a:rPr lang="zh-TW" altLang="en-US" sz="1400" dirty="0" smtClean="0">
                <a:latin typeface="Verdana" panose="020B0604030504040204" pitchFamily="34" charset="0"/>
              </a:rPr>
              <a:t>逸出字元</a:t>
            </a:r>
            <a:endParaRPr lang="en-US" altLang="zh-TW" sz="1400" dirty="0" smtClean="0">
              <a:latin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altLang="zh-TW" sz="1400" dirty="0" smtClean="0">
                <a:latin typeface="Verdana" panose="020B0604030504040204" pitchFamily="34" charset="0"/>
              </a:rPr>
              <a:t>    }</a:t>
            </a:r>
            <a:endParaRPr lang="en-US" altLang="zh-TW" sz="1400" dirty="0">
              <a:latin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altLang="zh-TW" sz="1400" dirty="0">
                <a:latin typeface="Verdana" panose="020B0604030504040204" pitchFamily="34" charset="0"/>
              </a:rPr>
              <a:t>  &lt;/script</a:t>
            </a:r>
            <a:r>
              <a:rPr lang="en-US" altLang="zh-TW" sz="1400" dirty="0" smtClean="0">
                <a:latin typeface="Verdana" panose="020B0604030504040204" pitchFamily="34" charset="0"/>
              </a:rPr>
              <a:t>&gt;</a:t>
            </a:r>
          </a:p>
          <a:p>
            <a:pPr marL="0" indent="0">
              <a:buNone/>
            </a:pPr>
            <a:endParaRPr lang="zh-TW" altLang="en-US" sz="1400" dirty="0">
              <a:latin typeface="Verdana" panose="020B0604030504040204" pitchFamily="34" charset="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75" y="5445224"/>
            <a:ext cx="5686425" cy="115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86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while</a:t>
            </a:r>
            <a:r>
              <a:rPr lang="zh-TW" altLang="en-US" dirty="0" smtClean="0"/>
              <a:t>迴圈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060848"/>
            <a:ext cx="7625730" cy="356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81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icago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文件" ma:contentTypeID="0x010100D67A05B2000F264893230BD5938DC686" ma:contentTypeVersion="13" ma:contentTypeDescription="建立新的文件。" ma:contentTypeScope="" ma:versionID="36769a3b5619329c7df85c368c07f1d5">
  <xsd:schema xmlns:xsd="http://www.w3.org/2001/XMLSchema" xmlns:xs="http://www.w3.org/2001/XMLSchema" xmlns:p="http://schemas.microsoft.com/office/2006/metadata/properties" xmlns:ns3="8d212116-826e-4c74-9728-9b460a93b3b8" xmlns:ns4="971389f5-d501-4101-a453-5937f9b8c5b9" targetNamespace="http://schemas.microsoft.com/office/2006/metadata/properties" ma:root="true" ma:fieldsID="2c9ffb28f5fafef6e05139225c307c8e" ns3:_="" ns4:_="">
    <xsd:import namespace="8d212116-826e-4c74-9728-9b460a93b3b8"/>
    <xsd:import namespace="971389f5-d501-4101-a453-5937f9b8c5b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212116-826e-4c74-9728-9b460a93b3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1389f5-d501-4101-a453-5937f9b8c5b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共用對象: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共用詳細資料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共用提示雜湊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內容類型"/>
        <xsd:element ref="dc:title" minOccurs="0" maxOccurs="1" ma:index="4" ma:displayName="標題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9BC5793-F7EE-4C14-8118-CC67B9064E16}">
  <ds:schemaRefs>
    <ds:schemaRef ds:uri="http://schemas.openxmlformats.org/package/2006/metadata/core-properties"/>
    <ds:schemaRef ds:uri="971389f5-d501-4101-a453-5937f9b8c5b9"/>
    <ds:schemaRef ds:uri="http://purl.org/dc/elements/1.1/"/>
    <ds:schemaRef ds:uri="http://purl.org/dc/dcmitype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8d212116-826e-4c74-9728-9b460a93b3b8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D3445D8A-FA59-44F5-B021-3288BA4AA5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212116-826e-4c74-9728-9b460a93b3b8"/>
    <ds:schemaRef ds:uri="971389f5-d501-4101-a453-5937f9b8c5b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DF020A9-2255-4C3D-B38C-F63DAF2C779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第一部份第三章 陣列</Template>
  <TotalTime>526</TotalTime>
  <Words>1070</Words>
  <Application>Microsoft Office PowerPoint</Application>
  <PresentationFormat>如螢幕大小 (4:3)</PresentationFormat>
  <Paragraphs>174</Paragraphs>
  <Slides>19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19</vt:i4>
      </vt:variant>
    </vt:vector>
  </HeadingPairs>
  <TitlesOfParts>
    <vt:vector size="25" baseType="lpstr">
      <vt:lpstr>標楷體</vt:lpstr>
      <vt:lpstr>Arial</vt:lpstr>
      <vt:lpstr>Cambria</vt:lpstr>
      <vt:lpstr>Microsoft New Tai Lue</vt:lpstr>
      <vt:lpstr>Verdana</vt:lpstr>
      <vt:lpstr>Chicago-PowerPoint-Template</vt:lpstr>
      <vt:lpstr>條件與迴圈</vt:lpstr>
      <vt:lpstr>條件/Conditionals</vt:lpstr>
      <vt:lpstr>迴圈/loops</vt:lpstr>
      <vt:lpstr>在HTML嵌入JavaScript</vt:lpstr>
      <vt:lpstr>加入條件</vt:lpstr>
      <vt:lpstr>if…else</vt:lpstr>
      <vt:lpstr>if…else chain</vt:lpstr>
      <vt:lpstr>試試看 – 解題示範</vt:lpstr>
      <vt:lpstr>while迴圈</vt:lpstr>
      <vt:lpstr>數羊程式</vt:lpstr>
      <vt:lpstr>迴圈的條件一定要有成立的一天…</vt:lpstr>
      <vt:lpstr>for迴圈</vt:lpstr>
      <vt:lpstr>for迴圈結構</vt:lpstr>
      <vt:lpstr>for迴圈常用在一定次數的重複執行</vt:lpstr>
      <vt:lpstr>使用迴圈來走訪陣列和字串</vt:lpstr>
      <vt:lpstr>走訪字串裏的字元</vt:lpstr>
      <vt:lpstr>for的其他用法</vt:lpstr>
      <vt:lpstr>試看看</vt:lpstr>
      <vt:lpstr>試試看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陣列</dc:title>
  <dc:creator>陳富國</dc:creator>
  <cp:lastModifiedBy>陳富國</cp:lastModifiedBy>
  <cp:revision>71</cp:revision>
  <dcterms:created xsi:type="dcterms:W3CDTF">2020-03-23T07:07:24Z</dcterms:created>
  <dcterms:modified xsi:type="dcterms:W3CDTF">2020-04-14T00:00:40Z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0x010100D67A05B2000F264893230BD5938DC686</vt:lpwstr>
  </property>
</Properties>
</file>